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68"/>
  </p:notesMasterIdLst>
  <p:sldIdLst>
    <p:sldId id="256" r:id="rId5"/>
    <p:sldId id="258" r:id="rId6"/>
    <p:sldId id="1606" r:id="rId7"/>
    <p:sldId id="1607" r:id="rId8"/>
    <p:sldId id="473" r:id="rId9"/>
    <p:sldId id="1608" r:id="rId10"/>
    <p:sldId id="2196" r:id="rId11"/>
    <p:sldId id="2197" r:id="rId12"/>
    <p:sldId id="1604" r:id="rId13"/>
    <p:sldId id="1564" r:id="rId14"/>
    <p:sldId id="1565" r:id="rId15"/>
    <p:sldId id="1566" r:id="rId16"/>
    <p:sldId id="1567" r:id="rId17"/>
    <p:sldId id="1568" r:id="rId18"/>
    <p:sldId id="1569" r:id="rId19"/>
    <p:sldId id="1570" r:id="rId20"/>
    <p:sldId id="1605" r:id="rId21"/>
    <p:sldId id="1905" r:id="rId22"/>
    <p:sldId id="2089" r:id="rId23"/>
    <p:sldId id="1644" r:id="rId24"/>
    <p:sldId id="2072" r:id="rId25"/>
    <p:sldId id="312" r:id="rId26"/>
    <p:sldId id="2061" r:id="rId27"/>
    <p:sldId id="2180" r:id="rId28"/>
    <p:sldId id="1534" r:id="rId29"/>
    <p:sldId id="1940" r:id="rId30"/>
    <p:sldId id="2168" r:id="rId31"/>
    <p:sldId id="2169" r:id="rId32"/>
    <p:sldId id="2170" r:id="rId33"/>
    <p:sldId id="2192" r:id="rId34"/>
    <p:sldId id="2171" r:id="rId35"/>
    <p:sldId id="2193" r:id="rId36"/>
    <p:sldId id="2069" r:id="rId37"/>
    <p:sldId id="2182" r:id="rId38"/>
    <p:sldId id="2107" r:id="rId39"/>
    <p:sldId id="2076" r:id="rId40"/>
    <p:sldId id="2183" r:id="rId41"/>
    <p:sldId id="1610" r:id="rId42"/>
    <p:sldId id="1611" r:id="rId43"/>
    <p:sldId id="2184" r:id="rId44"/>
    <p:sldId id="2187" r:id="rId45"/>
    <p:sldId id="2188" r:id="rId46"/>
    <p:sldId id="2189" r:id="rId47"/>
    <p:sldId id="2181" r:id="rId48"/>
    <p:sldId id="2190" r:id="rId49"/>
    <p:sldId id="2191" r:id="rId50"/>
    <p:sldId id="2167" r:id="rId51"/>
    <p:sldId id="1468" r:id="rId52"/>
    <p:sldId id="511" r:id="rId53"/>
    <p:sldId id="545" r:id="rId54"/>
    <p:sldId id="1518" r:id="rId55"/>
    <p:sldId id="2194" r:id="rId56"/>
    <p:sldId id="2195" r:id="rId57"/>
    <p:sldId id="1513" r:id="rId58"/>
    <p:sldId id="1512" r:id="rId59"/>
    <p:sldId id="1524" r:id="rId60"/>
    <p:sldId id="1515" r:id="rId61"/>
    <p:sldId id="2177" r:id="rId62"/>
    <p:sldId id="2174" r:id="rId63"/>
    <p:sldId id="1511" r:id="rId64"/>
    <p:sldId id="543" r:id="rId65"/>
    <p:sldId id="1523" r:id="rId66"/>
    <p:sldId id="257" r:id="rId6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64C"/>
    <a:srgbClr val="DCDCDC"/>
    <a:srgbClr val="414042"/>
    <a:srgbClr val="F2F4F4"/>
    <a:srgbClr val="0E2735"/>
    <a:srgbClr val="595A5D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4" autoAdjust="0"/>
    <p:restoredTop sz="86914" autoAdjust="0"/>
  </p:normalViewPr>
  <p:slideViewPr>
    <p:cSldViewPr snapToGrid="0" showGuides="1">
      <p:cViewPr varScale="1">
        <p:scale>
          <a:sx n="84" d="100"/>
          <a:sy n="84" d="100"/>
        </p:scale>
        <p:origin x="1092" y="7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8/20/2019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28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331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5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ABA6D1-1154-2A4F-8092-22AE9D5B7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941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629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602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682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Hytrix</a:t>
            </a:r>
            <a:r>
              <a:rPr lang="zh-CN" altLang="en-US" dirty="0"/>
              <a:t> </a:t>
            </a:r>
            <a:r>
              <a:rPr lang="ja-JP" altLang="en-US"/>
              <a:t>熔断</a:t>
            </a:r>
            <a:endParaRPr lang="en-US" altLang="ja-JP" dirty="0"/>
          </a:p>
          <a:p>
            <a:r>
              <a:rPr lang="en-US" dirty="0" err="1"/>
              <a:t>Zuul</a:t>
            </a:r>
            <a:r>
              <a:rPr lang="zh-CN" altLang="en-US" dirty="0"/>
              <a:t> </a:t>
            </a:r>
            <a:r>
              <a:rPr lang="ja-JP" altLang="en-US"/>
              <a:t>做服务网关</a:t>
            </a:r>
            <a:endParaRPr lang="en-US" altLang="ja-JP" dirty="0"/>
          </a:p>
          <a:p>
            <a:r>
              <a:rPr lang="en-US" altLang="ja-JP" dirty="0"/>
              <a:t>Ribbon</a:t>
            </a:r>
            <a:r>
              <a:rPr lang="zh-CN" altLang="en-US" dirty="0"/>
              <a:t> </a:t>
            </a:r>
            <a:r>
              <a:rPr lang="ja-JP" altLang="en-US"/>
              <a:t>做负载均衡和路由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959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FD19A6-032E-0E4C-A96E-4ED78585AE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821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916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服务间认证和终端用户认证功能。</a:t>
            </a:r>
            <a:endParaRPr lang="en-US" altLang="ja-JP" sz="12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Service Mesh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中实施访问控制和使用策略</a:t>
            </a:r>
            <a:endParaRPr lang="en-US" altLang="ja-JP" sz="12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r>
              <a:rPr lang="ja-JP" altLang="en-US" sz="1200" b="0" i="0" kern="120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具体规则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36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0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5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425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sz="1250" b="0" i="1" kern="1200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Amazon Ember Regular" charset="0"/>
                <a:ea typeface="+mn-ea"/>
                <a:cs typeface="+mn-cs"/>
              </a:rPr>
              <a:t>Retries*</a:t>
            </a:r>
          </a:p>
          <a:p>
            <a:pPr marL="0" lvl="1"/>
            <a:r>
              <a:rPr lang="en-US" sz="1250" b="0" i="1" kern="1200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Amazon Ember Regular" charset="0"/>
                <a:ea typeface="+mn-ea"/>
                <a:cs typeface="+mn-cs"/>
              </a:rPr>
              <a:t>Timeouts*</a:t>
            </a:r>
          </a:p>
          <a:p>
            <a:pPr marL="0" lvl="1"/>
            <a:r>
              <a:rPr lang="en-US" sz="1250" b="0" i="1" kern="1200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Amazon Ember Regular" charset="0"/>
                <a:ea typeface="+mn-ea"/>
                <a:cs typeface="+mn-cs"/>
              </a:rPr>
              <a:t>Circuit breakers*</a:t>
            </a:r>
          </a:p>
          <a:p>
            <a:pPr marL="0" lvl="1"/>
            <a:endParaRPr lang="en-US" sz="1250" b="0" i="1" kern="1200" dirty="0">
              <a:solidFill>
                <a:schemeClr val="tx1">
                  <a:lumMod val="75000"/>
                </a:schemeClr>
              </a:solidFill>
              <a:highlight>
                <a:srgbClr val="FFFF00"/>
              </a:highlight>
              <a:latin typeface="Amazon Ember Regular" charset="0"/>
              <a:ea typeface="+mn-ea"/>
              <a:cs typeface="+mn-cs"/>
            </a:endParaRPr>
          </a:p>
          <a:p>
            <a:pPr marL="0" lvl="1"/>
            <a:r>
              <a:rPr lang="en-US" sz="1250" b="0" i="1" kern="1200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Amazon Ember Regular" charset="0"/>
                <a:ea typeface="+mn-ea"/>
                <a:cs typeface="+mn-cs"/>
              </a:rPr>
              <a:t>GRPC</a:t>
            </a:r>
          </a:p>
          <a:p>
            <a:pPr marL="0" lvl="1"/>
            <a:r>
              <a:rPr lang="en-US" sz="1250" b="0" i="1" kern="1200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Amazon Ember Regular" charset="0"/>
                <a:ea typeface="+mn-ea"/>
                <a:cs typeface="+mn-cs"/>
              </a:rPr>
              <a:t>Header-based*</a:t>
            </a:r>
          </a:p>
          <a:p>
            <a:pPr marL="0" lvl="1"/>
            <a:r>
              <a:rPr lang="en-US" sz="1250" b="0" i="1" kern="1200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Amazon Ember Regular" charset="0"/>
                <a:ea typeface="+mn-ea"/>
                <a:cs typeface="+mn-cs"/>
              </a:rPr>
              <a:t>Cookie-based*</a:t>
            </a:r>
          </a:p>
          <a:p>
            <a:pPr marL="0" lvl="1"/>
            <a:r>
              <a:rPr lang="en-US" sz="1250" b="0" i="1" kern="1200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Amazon Ember Regular" charset="0"/>
                <a:ea typeface="+mn-ea"/>
                <a:cs typeface="+mn-cs"/>
              </a:rPr>
              <a:t>Host-based*</a:t>
            </a:r>
          </a:p>
          <a:p>
            <a:pPr marL="0" lvl="1"/>
            <a:endParaRPr lang="en-US" sz="1250" b="0" i="1" kern="1200" dirty="0">
              <a:solidFill>
                <a:schemeClr val="tx1">
                  <a:lumMod val="75000"/>
                </a:schemeClr>
              </a:solidFill>
              <a:highlight>
                <a:srgbClr val="FFFF00"/>
              </a:highlight>
              <a:latin typeface="Amazon Ember Regular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8/20/2019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17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We're not just saying that App Mesh is a service mesh that supports your applications running on any of these services – we're saying that you can actually have applications with services running on any combination of these services and be managed as part of your dedicated mesh.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8/20/2019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35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17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962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932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285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43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879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9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875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309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45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1180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kumimoji="0" lang="en-US" altLang="x-none" sz="7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504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20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97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44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37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E1BB1-B036-4140-B110-296DC0701D0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29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 sz="1200" dirty="0">
              <a:solidFill>
                <a:schemeClr val="dk1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-1905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49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95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47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47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en-US" altLang="zh-CN" dirty="0">
                <a:solidFill>
                  <a:schemeClr val="tx1"/>
                </a:solidFill>
              </a:rPr>
              <a:t>Route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53</a:t>
            </a:r>
            <a:r>
              <a:rPr lang="zh-CN" altLang="en-US" dirty="0">
                <a:solidFill>
                  <a:schemeClr val="tx1"/>
                </a:solidFill>
              </a:rPr>
              <a:t>的健康检查机制</a:t>
            </a:r>
            <a:endParaRPr lang="en-US" altLang="zh-CN" dirty="0">
              <a:solidFill>
                <a:schemeClr val="tx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rgbClr val="FF0000"/>
                </a:solidFill>
              </a:rPr>
              <a:t>缺点：不支持私有</a:t>
            </a:r>
            <a:r>
              <a:rPr lang="en-US" altLang="zh-CN" i="1" dirty="0">
                <a:solidFill>
                  <a:srgbClr val="FF0000"/>
                </a:solidFill>
              </a:rPr>
              <a:t>DNS</a:t>
            </a:r>
            <a:r>
              <a:rPr lang="zh-CN" altLang="en-US" i="1" dirty="0">
                <a:solidFill>
                  <a:srgbClr val="FF0000"/>
                </a:solidFill>
              </a:rPr>
              <a:t>命名空间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Protocol: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HTTP,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HTTPS,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TCP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自定义健康检查</a:t>
            </a:r>
            <a:endParaRPr lang="en-US" altLang="zh-CN" dirty="0">
              <a:solidFill>
                <a:schemeClr val="tx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需要实现或用第三方</a:t>
            </a:r>
            <a:r>
              <a:rPr lang="en-US" altLang="zh-CN" dirty="0">
                <a:solidFill>
                  <a:schemeClr val="tx1"/>
                </a:solidFill>
              </a:rPr>
              <a:t>Health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Checker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通过调用</a:t>
            </a:r>
            <a:r>
              <a:rPr lang="en-US" dirty="0" err="1">
                <a:solidFill>
                  <a:schemeClr val="tx1"/>
                </a:solidFill>
              </a:rPr>
              <a:t>UpdateInstanceCustomHealthStatus</a:t>
            </a:r>
            <a:r>
              <a:rPr lang="zh-CN" altLang="en-US" dirty="0">
                <a:solidFill>
                  <a:schemeClr val="tx1"/>
                </a:solidFill>
              </a:rPr>
              <a:t> 来更新健康状态</a:t>
            </a:r>
            <a:endParaRPr lang="en-US" altLang="zh-CN" dirty="0">
              <a:solidFill>
                <a:schemeClr val="tx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结合</a:t>
            </a:r>
            <a:r>
              <a:rPr lang="en-US" dirty="0">
                <a:solidFill>
                  <a:schemeClr val="tx1"/>
                </a:solidFill>
              </a:rPr>
              <a:t>Failure threshold</a:t>
            </a:r>
            <a:r>
              <a:rPr lang="zh-CN" altLang="en-US" dirty="0">
                <a:solidFill>
                  <a:schemeClr val="tx1"/>
                </a:solidFill>
              </a:rPr>
              <a:t>阈值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916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2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9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24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88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6DF170E-11CD-554F-AFD6-745361726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0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27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487899" y="4802438"/>
            <a:ext cx="44471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ja-JP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5" y="332421"/>
            <a:ext cx="2347300" cy="6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065213"/>
            <a:ext cx="3973513" cy="31797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7650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7650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205543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17CEB-D5D2-0349-8B6C-412136DD4781}"/>
              </a:ext>
            </a:extLst>
          </p:cNvPr>
          <p:cNvSpPr txBox="1"/>
          <p:nvPr userDrawn="1"/>
        </p:nvSpPr>
        <p:spPr>
          <a:xfrm>
            <a:off x="487899" y="4802438"/>
            <a:ext cx="44471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ja-JP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09" y="4659695"/>
            <a:ext cx="1391024" cy="3581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9328" y="574387"/>
            <a:ext cx="8917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我们希望您喜欢今天的内容！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mazon Ember Light" panose="020B0403020204020204" pitchFamily="34" charset="0"/>
            </a:endParaRPr>
          </a:p>
          <a:p>
            <a:pPr algn="ctr" defTabSz="1219140"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" panose="020B0603020204020204" pitchFamily="34" charset="0"/>
              </a:rPr>
              <a:t>也请帮助我们完成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" panose="020B0603020204020204" pitchFamily="34" charset="0"/>
              </a:rPr>
              <a:t>反馈问卷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" panose="020B0603020204020204" pitchFamily="34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mazon Ember" panose="020B0603020204020204" pitchFamily="34" charset="0"/>
            </a:endParaRPr>
          </a:p>
          <a:p>
            <a:pPr algn="ctr" defTabSz="1219140"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" panose="020B0603020204020204" pitchFamily="34" charset="0"/>
              </a:rPr>
              <a:t>欲获取关于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" panose="020B0603020204020204" pitchFamily="34" charset="0"/>
              </a:rPr>
              <a:t>AWS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" panose="020B0603020204020204" pitchFamily="34" charset="0"/>
              </a:rPr>
              <a:t>的更多信息和技术内容，可以通过以下方式找到我们：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654385" y="1669661"/>
            <a:ext cx="7143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微信公众号：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AWSChina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mazon Ember Light" panose="020B0403020204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654385" y="2103757"/>
            <a:ext cx="7143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新浪微博：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https://www.weibo.com/amazonaws/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54385" y="2603700"/>
            <a:ext cx="8168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领英：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https://www.linkedin.com/company/aws-china/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574375" y="3077068"/>
            <a:ext cx="8168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知乎：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https://www.zhihu.com/org/aws-54/activities/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4375" y="3561964"/>
            <a:ext cx="7143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视频中心：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http://aws.amazon.bokecc.com/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mazon Ember Light" panose="020B04030202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654386" y="4023805"/>
            <a:ext cx="899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更多线上技术活动：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 Light" panose="020B0403020204020204" pitchFamily="34" charset="0"/>
              </a:rPr>
              <a:t>https://aws.amazon.com/cn/about-aws/events/webinar/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mazon Ember Light" panose="020B0403020204020204" pitchFamily="34" charset="0"/>
            </a:endParaRPr>
          </a:p>
        </p:txBody>
      </p:sp>
      <p:pic>
        <p:nvPicPr>
          <p:cNvPr id="16" name="图片 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01" y="1616527"/>
            <a:ext cx="424993" cy="424993"/>
          </a:xfrm>
          <a:prstGeom prst="rect">
            <a:avLst/>
          </a:prstGeom>
        </p:spPr>
      </p:pic>
      <p:pic>
        <p:nvPicPr>
          <p:cNvPr id="17" name="图片 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58" y="2072780"/>
            <a:ext cx="477477" cy="477477"/>
          </a:xfrm>
          <a:prstGeom prst="rect">
            <a:avLst/>
          </a:prstGeom>
        </p:spPr>
      </p:pic>
      <p:pic>
        <p:nvPicPr>
          <p:cNvPr id="18" name="图片 3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03" y="2551602"/>
            <a:ext cx="492786" cy="492786"/>
          </a:xfrm>
          <a:prstGeom prst="rect">
            <a:avLst/>
          </a:prstGeom>
        </p:spPr>
      </p:pic>
      <p:pic>
        <p:nvPicPr>
          <p:cNvPr id="19" name="图片 4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94" y="3072408"/>
            <a:ext cx="419100" cy="419100"/>
          </a:xfrm>
          <a:prstGeom prst="rect">
            <a:avLst/>
          </a:prstGeom>
        </p:spPr>
      </p:pic>
      <p:pic>
        <p:nvPicPr>
          <p:cNvPr id="20" name="图片 5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69" y="3545942"/>
            <a:ext cx="456466" cy="456466"/>
          </a:xfrm>
          <a:prstGeom prst="rect">
            <a:avLst/>
          </a:prstGeom>
        </p:spPr>
      </p:pic>
      <p:pic>
        <p:nvPicPr>
          <p:cNvPr id="21" name="图片 6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27" y="4017873"/>
            <a:ext cx="450362" cy="450362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352727" y="36836"/>
            <a:ext cx="83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>
              <a:defRPr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" panose="020B0603020204020204" pitchFamily="34" charset="0"/>
              </a:rPr>
              <a:t>感谢参加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" panose="020B0603020204020204" pitchFamily="34" charset="0"/>
              </a:rPr>
              <a:t>AWS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mazon Ember" panose="020B0603020204020204" pitchFamily="34" charset="0"/>
              </a:rPr>
              <a:t>在线研讨会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09" y="4659695"/>
            <a:ext cx="1391024" cy="3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265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3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140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997" y="4902398"/>
            <a:ext cx="239245" cy="1710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65038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7620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6493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931" y="891885"/>
            <a:ext cx="8740141" cy="168046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6523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ja-JP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3" y="4659733"/>
            <a:ext cx="1413667" cy="3632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05" y="4679191"/>
            <a:ext cx="526886" cy="3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679" y="4711542"/>
            <a:ext cx="432414" cy="25851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AWS</a:t>
            </a:r>
            <a:r>
              <a:rPr lang="zh-CN" altLang="en-US" sz="700" b="0" i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中国（宁夏）区域由西云数据运营</a:t>
            </a:r>
            <a:endParaRPr lang="en-US" altLang="zh-CN" sz="700" b="0" i="0" dirty="0">
              <a:solidFill>
                <a:schemeClr val="accent6">
                  <a:lumMod val="60000"/>
                  <a:lumOff val="40000"/>
                </a:schemeClr>
              </a:solidFill>
              <a:latin typeface="Amazon Ember Regular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AWS</a:t>
            </a:r>
            <a:r>
              <a:rPr lang="zh-CN" altLang="en-US" sz="700" b="0" i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中国（北京）区域由光环新网运营</a:t>
            </a:r>
            <a:endParaRPr lang="en-US" altLang="zh-CN" sz="700" b="0" i="0" dirty="0">
              <a:solidFill>
                <a:schemeClr val="accent6">
                  <a:lumMod val="60000"/>
                  <a:lumOff val="40000"/>
                </a:schemeClr>
              </a:solidFill>
              <a:latin typeface="Amazon Ember Regular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1647" y="1582279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61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6208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8205788" cy="292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79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ja-JP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3" y="4659733"/>
            <a:ext cx="1413667" cy="363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05" y="4679191"/>
            <a:ext cx="526886" cy="3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3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ja-JP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3" y="4659733"/>
            <a:ext cx="1413667" cy="363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05" y="4679191"/>
            <a:ext cx="526886" cy="3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ja-JP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3" y="4659733"/>
            <a:ext cx="1413667" cy="3632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05" y="4679191"/>
            <a:ext cx="526886" cy="3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A9E18-FE88-8249-ABA3-AF097E5373F8}"/>
              </a:ext>
            </a:extLst>
          </p:cNvPr>
          <p:cNvSpPr txBox="1"/>
          <p:nvPr userDrawn="1"/>
        </p:nvSpPr>
        <p:spPr>
          <a:xfrm>
            <a:off x="487899" y="4802438"/>
            <a:ext cx="44471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ja-JP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3" y="4659733"/>
            <a:ext cx="1413667" cy="3632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BE5736-B18C-C44C-8013-17CDACE3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23887-3318-1041-8574-2E814A03D6D4}"/>
              </a:ext>
            </a:extLst>
          </p:cNvPr>
          <p:cNvSpPr txBox="1"/>
          <p:nvPr userDrawn="1"/>
        </p:nvSpPr>
        <p:spPr>
          <a:xfrm>
            <a:off x="487899" y="4802438"/>
            <a:ext cx="44471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ja-JP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3" y="4659733"/>
            <a:ext cx="1413667" cy="3632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05" y="4679191"/>
            <a:ext cx="526886" cy="3044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487899" y="4802438"/>
            <a:ext cx="44471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ja-JP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700" b="0" i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09" y="4659695"/>
            <a:ext cx="1391024" cy="3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  <p:sldLayoutId id="2147483705" r:id="rId23"/>
    <p:sldLayoutId id="2147483706" r:id="rId24"/>
    <p:sldLayoutId id="2147483707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0E2735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png"/><Relationship Id="rId5" Type="http://schemas.openxmlformats.org/officeDocument/2006/relationships/image" Target="../media/image41.svg"/><Relationship Id="rId4" Type="http://schemas.openxmlformats.org/officeDocument/2006/relationships/image" Target="../media/image38.png"/><Relationship Id="rId9" Type="http://schemas.openxmlformats.org/officeDocument/2006/relationships/image" Target="../media/image4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sv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46.png"/><Relationship Id="rId14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9.tiff"/><Relationship Id="rId4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app-mesh-inject" TargetMode="External"/><Relationship Id="rId2" Type="http://schemas.openxmlformats.org/officeDocument/2006/relationships/hyperlink" Target="https://github.com/aws/aws-app-mesh-controller-for-k8s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7.svg"/><Relationship Id="rId5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9.tiff"/><Relationship Id="rId4" Type="http://schemas.openxmlformats.org/officeDocument/2006/relationships/image" Target="../media/image19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2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docs.aws.amazon.com/cdk/latest/guide/home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latin typeface="Amazon Ember" panose="02000000000000000000" pitchFamily="2" charset="0"/>
                <a:ea typeface="Microsoft YaHei" panose="020B0503020204020204" pitchFamily="34" charset="-122"/>
              </a:rPr>
              <a:t>尹振</a:t>
            </a:r>
            <a:r>
              <a:rPr lang="ja-JP" altLang="en-US" dirty="0" smtClean="0">
                <a:latin typeface="Amazon Ember" panose="02000000000000000000" pitchFamily="2" charset="0"/>
                <a:ea typeface="Microsoft YaHei" panose="020B0503020204020204" pitchFamily="34" charset="-122"/>
              </a:rPr>
              <a:t>宇</a:t>
            </a:r>
            <a:r>
              <a:rPr lang="zh-CN" altLang="en-US" dirty="0" smtClean="0">
                <a:latin typeface="Amazon Ember" panose="02000000000000000000" pitchFamily="2" charset="0"/>
                <a:ea typeface="Microsoft YaHei" panose="020B0503020204020204" pitchFamily="34" charset="-122"/>
              </a:rPr>
              <a:t>，</a:t>
            </a:r>
            <a:r>
              <a:rPr lang="en-US" dirty="0" smtClean="0">
                <a:latin typeface="Amazon Ember" panose="02000000000000000000" pitchFamily="2" charset="0"/>
                <a:ea typeface="Microsoft YaHei" panose="020B0503020204020204" pitchFamily="34" charset="-122"/>
              </a:rPr>
              <a:t>AWS</a:t>
            </a:r>
            <a:r>
              <a:rPr lang="zh-CN" altLang="en-US" dirty="0" smtClean="0">
                <a:latin typeface="Amazon Ember" panose="02000000000000000000" pitchFamily="2" charset="0"/>
                <a:ea typeface="Microsoft YaHei" panose="020B0503020204020204" pitchFamily="34" charset="-122"/>
              </a:rPr>
              <a:t> </a:t>
            </a:r>
            <a:r>
              <a:rPr lang="ja-JP" altLang="en-US" dirty="0">
                <a:latin typeface="Amazon Ember" panose="02000000000000000000" pitchFamily="2" charset="0"/>
                <a:ea typeface="Microsoft YaHei" panose="020B0503020204020204" pitchFamily="34" charset="-122"/>
              </a:rPr>
              <a:t>解决方案架构</a:t>
            </a:r>
            <a:r>
              <a:rPr lang="ja-JP" altLang="en-US" dirty="0" smtClean="0">
                <a:latin typeface="Amazon Ember" panose="02000000000000000000" pitchFamily="2" charset="0"/>
                <a:ea typeface="Microsoft YaHei" panose="020B0503020204020204" pitchFamily="34" charset="-122"/>
              </a:rPr>
              <a:t>师</a:t>
            </a:r>
            <a:endParaRPr lang="en-US" altLang="ja-JP" dirty="0">
              <a:latin typeface="Amazon Ember" panose="02000000000000000000" pitchFamily="2" charset="0"/>
              <a:ea typeface="Microsoft YaHei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Amazon Ember" panose="02000000000000000000" pitchFamily="2" charset="0"/>
                <a:ea typeface="Microsoft YaHei" panose="020B0503020204020204" pitchFamily="34" charset="-122"/>
                <a:cs typeface="Amazon Ember" panose="020B0603020204020204" pitchFamily="34" charset="0"/>
              </a:rPr>
              <a:t>深入理</a:t>
            </a:r>
            <a:r>
              <a:rPr lang="zh-CN" altLang="en-US" dirty="0" smtClean="0">
                <a:latin typeface="Amazon Ember" panose="02000000000000000000" pitchFamily="2" charset="0"/>
                <a:ea typeface="Microsoft YaHei" panose="020B0503020204020204" pitchFamily="34" charset="-122"/>
                <a:cs typeface="Amazon Ember" panose="020B0603020204020204" pitchFamily="34" charset="0"/>
              </a:rPr>
              <a:t>解</a:t>
            </a:r>
            <a:r>
              <a:rPr lang="en-US" altLang="zh-CN" dirty="0" smtClean="0">
                <a:latin typeface="Amazon Ember" panose="02000000000000000000" pitchFamily="2" charset="0"/>
                <a:ea typeface="Microsoft YaHei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lang="en-US" altLang="zh-CN" dirty="0" smtClean="0">
                <a:latin typeface="Amazon Ember" panose="02000000000000000000" pitchFamily="2" charset="0"/>
                <a:ea typeface="Microsoft YaHei" panose="020B0503020204020204" pitchFamily="34" charset="-122"/>
                <a:cs typeface="Amazon Ember" panose="020B0603020204020204" pitchFamily="34" charset="0"/>
              </a:rPr>
              <a:t>Amazon EKS</a:t>
            </a:r>
            <a:endParaRPr lang="en-US" dirty="0">
              <a:latin typeface="Amazon Ember" panose="02000000000000000000" pitchFamily="2" charset="0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Microsoft YaHei" panose="020B0503020204020204" pitchFamily="34" charset="-122"/>
                <a:cs typeface="Amazon Ember" panose="020B0603020204020204" pitchFamily="34" charset="0"/>
              </a:rPr>
              <a:t>EKS</a:t>
            </a:r>
            <a:r>
              <a:rPr lang="zh-CN" altLang="en-US" dirty="0">
                <a:latin typeface="Amazon Ember" panose="02000000000000000000" pitchFamily="2" charset="0"/>
                <a:ea typeface="Microsoft YaHei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lang="ja-JP" altLang="en-US" dirty="0">
                <a:latin typeface="Amazon Ember" panose="02000000000000000000" pitchFamily="2" charset="0"/>
                <a:ea typeface="Microsoft YaHei" panose="020B0503020204020204" pitchFamily="34" charset="-122"/>
                <a:cs typeface="Amazon Ember" panose="020B0603020204020204" pitchFamily="34" charset="0"/>
              </a:rPr>
              <a:t>进阶功能</a:t>
            </a:r>
            <a:endParaRPr lang="en-US" dirty="0">
              <a:latin typeface="Amazon Ember" panose="02000000000000000000" pitchFamily="2" charset="0"/>
              <a:ea typeface="Microsoft YaHei" panose="020B0503020204020204" pitchFamily="34" charset="-122"/>
              <a:cs typeface="Amazon Ember" panose="020B0603020204020204" pitchFamily="34" charset="0"/>
            </a:endParaRPr>
          </a:p>
          <a:p>
            <a:endParaRPr lang="en-US" dirty="0">
              <a:latin typeface="Amazon Ember" panose="02000000000000000000" pitchFamily="2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2981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</a:t>
            </a:r>
            <a:r>
              <a:rPr lang="ja-JP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上的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CI&amp;CD</a:t>
            </a:r>
            <a:r>
              <a:rPr lang="ja-JP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的支持</a:t>
            </a:r>
            <a:endParaRPr lang="e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159">
            <a:extLst>
              <a:ext uri="{FF2B5EF4-FFF2-40B4-BE49-F238E27FC236}">
                <a16:creationId xmlns:a16="http://schemas.microsoft.com/office/drawing/2014/main" id="{908523BB-ECE8-4B16-B345-25C5D6018AB1}"/>
              </a:ext>
            </a:extLst>
          </p:cNvPr>
          <p:cNvSpPr txBox="1">
            <a:spLocks/>
          </p:cNvSpPr>
          <p:nvPr/>
        </p:nvSpPr>
        <p:spPr>
          <a:xfrm>
            <a:off x="356615" y="1291604"/>
            <a:ext cx="8449055" cy="30777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" sz="1400" dirty="0"/>
              <a:t>Jenkins</a:t>
            </a:r>
            <a:endParaRPr lang="en-US" sz="1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2E6865-85A1-4B0E-ACD3-846E0CADA3FB}"/>
              </a:ext>
            </a:extLst>
          </p:cNvPr>
          <p:cNvCxnSpPr>
            <a:cxnSpLocks/>
          </p:cNvCxnSpPr>
          <p:nvPr/>
        </p:nvCxnSpPr>
        <p:spPr>
          <a:xfrm>
            <a:off x="457199" y="1856968"/>
            <a:ext cx="8229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A19608-14CD-4F4F-A24E-FE079BF61BB4}"/>
              </a:ext>
            </a:extLst>
          </p:cNvPr>
          <p:cNvCxnSpPr>
            <a:cxnSpLocks/>
          </p:cNvCxnSpPr>
          <p:nvPr/>
        </p:nvCxnSpPr>
        <p:spPr>
          <a:xfrm>
            <a:off x="457199" y="2679919"/>
            <a:ext cx="8229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hape 159">
            <a:extLst>
              <a:ext uri="{FF2B5EF4-FFF2-40B4-BE49-F238E27FC236}">
                <a16:creationId xmlns:a16="http://schemas.microsoft.com/office/drawing/2014/main" id="{925089C1-7319-446C-9DBE-F16358195B71}"/>
              </a:ext>
            </a:extLst>
          </p:cNvPr>
          <p:cNvSpPr txBox="1">
            <a:spLocks/>
          </p:cNvSpPr>
          <p:nvPr/>
        </p:nvSpPr>
        <p:spPr>
          <a:xfrm>
            <a:off x="356615" y="2937506"/>
            <a:ext cx="8449055" cy="125162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2400"/>
              </a:spcBef>
              <a:spcAft>
                <a:spcPts val="0"/>
              </a:spcAft>
            </a:pPr>
            <a:r>
              <a:rPr lang="en-US" sz="1400" dirty="0"/>
              <a:t>AWS partners</a:t>
            </a:r>
          </a:p>
          <a:p>
            <a:pPr marL="173038" lvl="1" indent="-173038">
              <a:spcBef>
                <a:spcPts val="400"/>
              </a:spcBef>
            </a:pPr>
            <a:r>
              <a:rPr lang="en" dirty="0"/>
              <a:t>GitLab</a:t>
            </a:r>
          </a:p>
          <a:p>
            <a:pPr marL="173038" lvl="1" indent="-173038">
              <a:spcBef>
                <a:spcPts val="400"/>
              </a:spcBef>
            </a:pPr>
            <a:r>
              <a:rPr lang="en" dirty="0"/>
              <a:t>Shippable</a:t>
            </a:r>
          </a:p>
          <a:p>
            <a:pPr marL="173038" lvl="1" indent="-173038">
              <a:spcBef>
                <a:spcPts val="400"/>
              </a:spcBef>
            </a:pPr>
            <a:r>
              <a:rPr lang="en" dirty="0"/>
              <a:t>CircleCI</a:t>
            </a:r>
          </a:p>
          <a:p>
            <a:pPr marL="173038" lvl="1" indent="-173038">
              <a:spcBef>
                <a:spcPts val="400"/>
              </a:spcBef>
            </a:pPr>
            <a:r>
              <a:rPr lang="en" dirty="0"/>
              <a:t>Codeship</a:t>
            </a:r>
          </a:p>
        </p:txBody>
      </p:sp>
      <p:sp>
        <p:nvSpPr>
          <p:cNvPr id="9" name="Shape 159">
            <a:extLst>
              <a:ext uri="{FF2B5EF4-FFF2-40B4-BE49-F238E27FC236}">
                <a16:creationId xmlns:a16="http://schemas.microsoft.com/office/drawing/2014/main" id="{BA50EB6F-4EF0-48B5-86CE-5CBDB0221A9C}"/>
              </a:ext>
            </a:extLst>
          </p:cNvPr>
          <p:cNvSpPr txBox="1">
            <a:spLocks/>
          </p:cNvSpPr>
          <p:nvPr/>
        </p:nvSpPr>
        <p:spPr>
          <a:xfrm>
            <a:off x="356615" y="2114555"/>
            <a:ext cx="8449055" cy="30777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" sz="1400" dirty="0"/>
              <a:t>AWS CodePipeline, AWS CodeCommit, AWS CodeBuild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400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790"/>
          <a:stretch/>
        </p:blipFill>
        <p:spPr>
          <a:xfrm>
            <a:off x="264943" y="1120521"/>
            <a:ext cx="6036097" cy="32685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5918" y="1344037"/>
            <a:ext cx="3276942" cy="38080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5918" y="1755324"/>
            <a:ext cx="3276942" cy="38080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25918" y="2166640"/>
            <a:ext cx="5702080" cy="785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5918" y="3001913"/>
            <a:ext cx="4509553" cy="129583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4371"/>
          <a:stretch/>
        </p:blipFill>
        <p:spPr>
          <a:xfrm>
            <a:off x="5436400" y="1017588"/>
            <a:ext cx="3369463" cy="328269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C9B6D77F-C705-DB49-85B1-DC859D02F079}"/>
              </a:ext>
            </a:extLst>
          </p:cNvPr>
          <p:cNvSpPr txBox="1">
            <a:spLocks/>
          </p:cNvSpPr>
          <p:nvPr/>
        </p:nvSpPr>
        <p:spPr>
          <a:xfrm>
            <a:off x="209010" y="83405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CI&amp;CD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ja-JP" sz="24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jenkins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完成构建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41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DC4AEF-E79D-A34A-BCF1-B830018C16F4}"/>
              </a:ext>
            </a:extLst>
          </p:cNvPr>
          <p:cNvSpPr/>
          <p:nvPr/>
        </p:nvSpPr>
        <p:spPr>
          <a:xfrm>
            <a:off x="205084" y="792723"/>
            <a:ext cx="7752373" cy="3876950"/>
          </a:xfrm>
          <a:prstGeom prst="roundRect">
            <a:avLst/>
          </a:prstGeom>
          <a:solidFill>
            <a:schemeClr val="tx1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82718-C0D7-A843-A070-7D637E9F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2" y="2428139"/>
            <a:ext cx="411480" cy="548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207AD0-0EC7-774C-B826-AD5259AE309F}"/>
              </a:ext>
            </a:extLst>
          </p:cNvPr>
          <p:cNvSpPr/>
          <p:nvPr/>
        </p:nvSpPr>
        <p:spPr>
          <a:xfrm>
            <a:off x="1724685" y="2267893"/>
            <a:ext cx="5948127" cy="107104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B7CA2-2760-C94B-A5E7-BA94A2780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80" y="3098627"/>
            <a:ext cx="617220" cy="73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9C4C2-54A2-4E45-BC40-53BEE50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76" y="2349102"/>
            <a:ext cx="617220" cy="740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B82502-6C0D-CB42-AEDE-89463C060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35" y="2359051"/>
            <a:ext cx="617220" cy="744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F667B4-544E-8348-AE8D-207E6B50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208" y="2410486"/>
            <a:ext cx="617220" cy="641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E4BB2B-50BC-4E46-B67C-DD982FA2A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35" y="900825"/>
            <a:ext cx="617220" cy="6371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81C8D-07A9-3146-8E65-4BABF9A948B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5627" y="903640"/>
            <a:ext cx="68580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547A6E-0033-F147-8E5B-B10801C54917}"/>
              </a:ext>
            </a:extLst>
          </p:cNvPr>
          <p:cNvCxnSpPr>
            <a:cxnSpLocks/>
          </p:cNvCxnSpPr>
          <p:nvPr/>
        </p:nvCxnSpPr>
        <p:spPr>
          <a:xfrm>
            <a:off x="1466254" y="2731198"/>
            <a:ext cx="1228507" cy="14321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E02567-6221-BD45-8E4E-8A6DEB29022D}"/>
              </a:ext>
            </a:extLst>
          </p:cNvPr>
          <p:cNvCxnSpPr>
            <a:cxnSpLocks/>
          </p:cNvCxnSpPr>
          <p:nvPr/>
        </p:nvCxnSpPr>
        <p:spPr>
          <a:xfrm flipV="1">
            <a:off x="3510482" y="2734780"/>
            <a:ext cx="1096725" cy="10739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A55EA3-E798-AC47-B8AC-CCB448B447E9}"/>
              </a:ext>
            </a:extLst>
          </p:cNvPr>
          <p:cNvCxnSpPr>
            <a:cxnSpLocks/>
          </p:cNvCxnSpPr>
          <p:nvPr/>
        </p:nvCxnSpPr>
        <p:spPr>
          <a:xfrm flipV="1">
            <a:off x="5106145" y="1730353"/>
            <a:ext cx="1" cy="551120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13CB00-45DE-D845-96A4-99E37CEE9B37}"/>
              </a:ext>
            </a:extLst>
          </p:cNvPr>
          <p:cNvCxnSpPr>
            <a:cxnSpLocks/>
          </p:cNvCxnSpPr>
          <p:nvPr/>
        </p:nvCxnSpPr>
        <p:spPr>
          <a:xfrm flipV="1">
            <a:off x="6798528" y="1753189"/>
            <a:ext cx="1" cy="551120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E63B28-F115-D24F-BC4F-DBDDCB6FFA67}"/>
              </a:ext>
            </a:extLst>
          </p:cNvPr>
          <p:cNvCxnSpPr>
            <a:cxnSpLocks/>
          </p:cNvCxnSpPr>
          <p:nvPr/>
        </p:nvCxnSpPr>
        <p:spPr>
          <a:xfrm>
            <a:off x="5518374" y="2719434"/>
            <a:ext cx="962879" cy="1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E4339E-9AD6-A04D-99C7-82BC979D0EBE}"/>
              </a:ext>
            </a:extLst>
          </p:cNvPr>
          <p:cNvSpPr txBox="1"/>
          <p:nvPr/>
        </p:nvSpPr>
        <p:spPr>
          <a:xfrm>
            <a:off x="617900" y="2976779"/>
            <a:ext cx="9845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0CF146-F53A-334B-8BA1-9A9BE7E4985A}"/>
              </a:ext>
            </a:extLst>
          </p:cNvPr>
          <p:cNvSpPr txBox="1"/>
          <p:nvPr/>
        </p:nvSpPr>
        <p:spPr>
          <a:xfrm>
            <a:off x="1071101" y="3801461"/>
            <a:ext cx="16321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AU" sz="135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CodePipeline</a:t>
            </a:r>
            <a:endParaRPr lang="en-AU" sz="135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97AEE4-127E-FC48-9769-9155D1104C18}"/>
              </a:ext>
            </a:extLst>
          </p:cNvPr>
          <p:cNvSpPr txBox="1"/>
          <p:nvPr/>
        </p:nvSpPr>
        <p:spPr>
          <a:xfrm>
            <a:off x="2309708" y="3061942"/>
            <a:ext cx="16257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AU" sz="135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CodeCommit</a:t>
            </a:r>
            <a:endParaRPr lang="en-AU" sz="135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0C68A8-05DE-214F-8B1F-1D9D1D5AC1E0}"/>
              </a:ext>
            </a:extLst>
          </p:cNvPr>
          <p:cNvSpPr txBox="1"/>
          <p:nvPr/>
        </p:nvSpPr>
        <p:spPr>
          <a:xfrm>
            <a:off x="4404672" y="3074059"/>
            <a:ext cx="1402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AU" sz="135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CodeBuild</a:t>
            </a:r>
            <a:endParaRPr lang="en-AU" sz="135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215035-F06B-2F4F-91AB-CFB51DD9753B}"/>
              </a:ext>
            </a:extLst>
          </p:cNvPr>
          <p:cNvSpPr txBox="1"/>
          <p:nvPr/>
        </p:nvSpPr>
        <p:spPr>
          <a:xfrm>
            <a:off x="6216303" y="3074059"/>
            <a:ext cx="12330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2AE1E1-F4B4-1F41-A663-9F289CB9EEF9}"/>
              </a:ext>
            </a:extLst>
          </p:cNvPr>
          <p:cNvSpPr txBox="1"/>
          <p:nvPr/>
        </p:nvSpPr>
        <p:spPr>
          <a:xfrm>
            <a:off x="4516080" y="1494890"/>
            <a:ext cx="11801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5A3D98-98BC-394B-99E6-A0318F40FB70}"/>
              </a:ext>
            </a:extLst>
          </p:cNvPr>
          <p:cNvSpPr txBox="1"/>
          <p:nvPr/>
        </p:nvSpPr>
        <p:spPr>
          <a:xfrm>
            <a:off x="6260561" y="1513168"/>
            <a:ext cx="10759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Kubernetes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9575F2B-3420-9E41-AFE8-1459458B8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98" y="3781588"/>
            <a:ext cx="610152" cy="3605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FB6E001-FC41-9643-95A4-268297EDEB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14" y="3629102"/>
            <a:ext cx="488690" cy="66551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1C2705-5BDA-A946-8151-7EAAE9567C1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848174" y="3406537"/>
            <a:ext cx="0" cy="375051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742376B-B297-6A43-A36B-1868DA2656D3}"/>
              </a:ext>
            </a:extLst>
          </p:cNvPr>
          <p:cNvCxnSpPr>
            <a:cxnSpLocks/>
          </p:cNvCxnSpPr>
          <p:nvPr/>
        </p:nvCxnSpPr>
        <p:spPr>
          <a:xfrm flipH="1">
            <a:off x="5529050" y="3939961"/>
            <a:ext cx="926578" cy="0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9">
            <a:extLst>
              <a:ext uri="{FF2B5EF4-FFF2-40B4-BE49-F238E27FC236}">
                <a16:creationId xmlns:a16="http://schemas.microsoft.com/office/drawing/2014/main" id="{395CB49D-DB44-3D4E-AA5F-C664397E4E5D}"/>
              </a:ext>
            </a:extLst>
          </p:cNvPr>
          <p:cNvSpPr txBox="1">
            <a:spLocks/>
          </p:cNvSpPr>
          <p:nvPr/>
        </p:nvSpPr>
        <p:spPr>
          <a:xfrm>
            <a:off x="209010" y="40964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CI&amp;CD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AWS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托管工具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526A0-1246-374A-877E-DA38377D6C39}"/>
              </a:ext>
            </a:extLst>
          </p:cNvPr>
          <p:cNvSpPr txBox="1"/>
          <p:nvPr/>
        </p:nvSpPr>
        <p:spPr>
          <a:xfrm>
            <a:off x="8054813" y="1494890"/>
            <a:ext cx="1107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全托管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自动伸缩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高可用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零运维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441F50-D2FC-494F-97C4-48A874A7BBA6}"/>
              </a:ext>
            </a:extLst>
          </p:cNvPr>
          <p:cNvSpPr/>
          <p:nvPr/>
        </p:nvSpPr>
        <p:spPr>
          <a:xfrm>
            <a:off x="3385457" y="485631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github.com</a:t>
            </a:r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awslabs</a:t>
            </a:r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</a:t>
            </a:r>
            <a:r>
              <a:rPr lang="en-US" sz="10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</a:t>
            </a:r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-essential/tree/master/</a:t>
            </a:r>
            <a:r>
              <a:rPr lang="en-US" sz="10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eks</a:t>
            </a:r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</a:t>
            </a:r>
            <a:r>
              <a:rPr lang="en-US" sz="10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cicd</a:t>
            </a:r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-lab</a:t>
            </a:r>
          </a:p>
        </p:txBody>
      </p:sp>
    </p:spTree>
    <p:extLst>
      <p:ext uri="{BB962C8B-B14F-4D97-AF65-F5344CB8AC3E}">
        <p14:creationId xmlns:p14="http://schemas.microsoft.com/office/powerpoint/2010/main" val="29775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DC4AEF-E79D-A34A-BCF1-B830018C16F4}"/>
              </a:ext>
            </a:extLst>
          </p:cNvPr>
          <p:cNvSpPr/>
          <p:nvPr/>
        </p:nvSpPr>
        <p:spPr>
          <a:xfrm>
            <a:off x="495677" y="719947"/>
            <a:ext cx="8476425" cy="3876950"/>
          </a:xfrm>
          <a:prstGeom prst="roundRect">
            <a:avLst/>
          </a:prstGeom>
          <a:solidFill>
            <a:schemeClr val="tx1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82718-C0D7-A843-A070-7D637E9F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2" y="2428139"/>
            <a:ext cx="411480" cy="548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207AD0-0EC7-774C-B826-AD5259AE309F}"/>
              </a:ext>
            </a:extLst>
          </p:cNvPr>
          <p:cNvSpPr/>
          <p:nvPr/>
        </p:nvSpPr>
        <p:spPr>
          <a:xfrm>
            <a:off x="1724685" y="2267893"/>
            <a:ext cx="3065429" cy="107104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B7CA2-2760-C94B-A5E7-BA94A2780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80" y="3098627"/>
            <a:ext cx="617220" cy="73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9C4C2-54A2-4E45-BC40-53BEE50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76" y="2349102"/>
            <a:ext cx="617220" cy="74066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547A6E-0033-F147-8E5B-B10801C54917}"/>
              </a:ext>
            </a:extLst>
          </p:cNvPr>
          <p:cNvCxnSpPr>
            <a:cxnSpLocks/>
          </p:cNvCxnSpPr>
          <p:nvPr/>
        </p:nvCxnSpPr>
        <p:spPr>
          <a:xfrm>
            <a:off x="1466254" y="2731198"/>
            <a:ext cx="1228507" cy="14321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E02567-6221-BD45-8E4E-8A6DEB29022D}"/>
              </a:ext>
            </a:extLst>
          </p:cNvPr>
          <p:cNvCxnSpPr>
            <a:cxnSpLocks/>
          </p:cNvCxnSpPr>
          <p:nvPr/>
        </p:nvCxnSpPr>
        <p:spPr>
          <a:xfrm flipV="1">
            <a:off x="3510482" y="2734780"/>
            <a:ext cx="1096725" cy="10739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E4339E-9AD6-A04D-99C7-82BC979D0EBE}"/>
              </a:ext>
            </a:extLst>
          </p:cNvPr>
          <p:cNvSpPr txBox="1"/>
          <p:nvPr/>
        </p:nvSpPr>
        <p:spPr>
          <a:xfrm>
            <a:off x="617900" y="2976779"/>
            <a:ext cx="9845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0CF146-F53A-334B-8BA1-9A9BE7E4985A}"/>
              </a:ext>
            </a:extLst>
          </p:cNvPr>
          <p:cNvSpPr txBox="1"/>
          <p:nvPr/>
        </p:nvSpPr>
        <p:spPr>
          <a:xfrm>
            <a:off x="1071101" y="3801461"/>
            <a:ext cx="16321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AU" sz="135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CodePipeline</a:t>
            </a:r>
            <a:endParaRPr lang="en-AU" sz="135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97AEE4-127E-FC48-9769-9155D1104C18}"/>
              </a:ext>
            </a:extLst>
          </p:cNvPr>
          <p:cNvSpPr txBox="1"/>
          <p:nvPr/>
        </p:nvSpPr>
        <p:spPr>
          <a:xfrm>
            <a:off x="2309708" y="3061942"/>
            <a:ext cx="16257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AU" sz="135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CodeCommit</a:t>
            </a:r>
            <a:endParaRPr lang="en-AU" sz="135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77C724-1CBB-6949-B504-9CC71B334B6D}"/>
              </a:ext>
            </a:extLst>
          </p:cNvPr>
          <p:cNvSpPr/>
          <p:nvPr/>
        </p:nvSpPr>
        <p:spPr>
          <a:xfrm>
            <a:off x="4747171" y="1750481"/>
            <a:ext cx="4347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代码被</a:t>
            </a:r>
            <a:r>
              <a:rPr lang="en-US" altLang="ja-JP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Commit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到</a:t>
            </a:r>
            <a:r>
              <a:rPr lang="zh-CN" alt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400" dirty="0" err="1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CodeCommit</a:t>
            </a:r>
            <a:r>
              <a:rPr lang="zh-CN" alt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</a:t>
            </a:r>
            <a:r>
              <a:rPr lang="zh-CN" alt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 err="1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Github</a:t>
            </a:r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触发</a:t>
            </a:r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的请求</a:t>
            </a: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审查结束后合并到</a:t>
            </a:r>
            <a:r>
              <a:rPr lang="en-US" altLang="ja-JP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master</a:t>
            </a:r>
            <a:r>
              <a:rPr lang="zh-CN" alt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branch</a:t>
            </a:r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C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400" dirty="0" err="1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CodePipeline</a:t>
            </a:r>
            <a:r>
              <a:rPr lang="zh-CN" alt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ja-JP" altLang="en-US" sz="140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设定的到对应</a:t>
            </a:r>
            <a:r>
              <a:rPr lang="en-US" altLang="ja-JP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branch</a:t>
            </a:r>
            <a:r>
              <a:rPr lang="ja-JP" altLang="en-US" sz="140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的钩子探测到变化</a:t>
            </a:r>
            <a:r>
              <a:rPr lang="zh-CN" alt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，</a:t>
            </a:r>
            <a:r>
              <a:rPr lang="ja-JP" altLang="en-US" sz="140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开启</a:t>
            </a:r>
            <a:r>
              <a:rPr lang="en-US" altLang="ja-JP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CICD</a:t>
            </a:r>
            <a:r>
              <a:rPr lang="ja-JP" altLang="en-US" sz="140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流程</a:t>
            </a:r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</p:txBody>
      </p:sp>
      <p:sp>
        <p:nvSpPr>
          <p:cNvPr id="32" name="Title 9">
            <a:extLst>
              <a:ext uri="{FF2B5EF4-FFF2-40B4-BE49-F238E27FC236}">
                <a16:creationId xmlns:a16="http://schemas.microsoft.com/office/drawing/2014/main" id="{B8F415F1-C035-D044-9EE4-F96AEFB91D9D}"/>
              </a:ext>
            </a:extLst>
          </p:cNvPr>
          <p:cNvSpPr txBox="1">
            <a:spLocks/>
          </p:cNvSpPr>
          <p:nvPr/>
        </p:nvSpPr>
        <p:spPr>
          <a:xfrm>
            <a:off x="209010" y="83405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CI&amp;CD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53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101C693-1689-2847-BB51-77BE01A41815}"/>
              </a:ext>
            </a:extLst>
          </p:cNvPr>
          <p:cNvSpPr/>
          <p:nvPr/>
        </p:nvSpPr>
        <p:spPr>
          <a:xfrm>
            <a:off x="641785" y="675713"/>
            <a:ext cx="7431114" cy="4053493"/>
          </a:xfrm>
          <a:prstGeom prst="rect">
            <a:avLst/>
          </a:prstGeom>
          <a:solidFill>
            <a:srgbClr val="0D2735">
              <a:alpha val="9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B82502-6C0D-CB42-AEDE-89463C060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35" y="2359051"/>
            <a:ext cx="617220" cy="744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E4BB2B-50BC-4E46-B67C-DD982FA2A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35" y="900825"/>
            <a:ext cx="617220" cy="6371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A55EA3-E798-AC47-B8AC-CCB448B447E9}"/>
              </a:ext>
            </a:extLst>
          </p:cNvPr>
          <p:cNvCxnSpPr>
            <a:cxnSpLocks/>
          </p:cNvCxnSpPr>
          <p:nvPr/>
        </p:nvCxnSpPr>
        <p:spPr>
          <a:xfrm flipV="1">
            <a:off x="5106145" y="1730353"/>
            <a:ext cx="1" cy="551120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0C68A8-05DE-214F-8B1F-1D9D1D5AC1E0}"/>
              </a:ext>
            </a:extLst>
          </p:cNvPr>
          <p:cNvSpPr txBox="1"/>
          <p:nvPr/>
        </p:nvSpPr>
        <p:spPr>
          <a:xfrm>
            <a:off x="4404672" y="3074059"/>
            <a:ext cx="1402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AU" sz="135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CodeBuild</a:t>
            </a:r>
            <a:endParaRPr lang="en-AU" sz="135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2AE1E1-F4B4-1F41-A663-9F289CB9EEF9}"/>
              </a:ext>
            </a:extLst>
          </p:cNvPr>
          <p:cNvSpPr txBox="1"/>
          <p:nvPr/>
        </p:nvSpPr>
        <p:spPr>
          <a:xfrm>
            <a:off x="4516080" y="1494890"/>
            <a:ext cx="11801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A8F9C3-09FB-B34C-B338-07BCF9603A66}"/>
              </a:ext>
            </a:extLst>
          </p:cNvPr>
          <p:cNvSpPr/>
          <p:nvPr/>
        </p:nvSpPr>
        <p:spPr>
          <a:xfrm>
            <a:off x="856936" y="1342039"/>
            <a:ext cx="37254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400" dirty="0" err="1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CodeBuild</a:t>
            </a:r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打包对应的代码和依赖并且构建相应的镜像</a:t>
            </a: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在构建之前也可以根据需要增加任意的基于</a:t>
            </a:r>
            <a:r>
              <a:rPr 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400" dirty="0" err="1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CodeBuild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的测试层</a:t>
            </a:r>
            <a:r>
              <a:rPr lang="zh-CN" alt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，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做单元及集成测试</a:t>
            </a:r>
            <a:r>
              <a:rPr 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C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镜像被推送到</a:t>
            </a:r>
            <a:r>
              <a:rPr lang="zh-CN" alt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这一托管镜像仓库</a:t>
            </a:r>
            <a:r>
              <a:rPr 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Title 9">
            <a:extLst>
              <a:ext uri="{FF2B5EF4-FFF2-40B4-BE49-F238E27FC236}">
                <a16:creationId xmlns:a16="http://schemas.microsoft.com/office/drawing/2014/main" id="{D917F95D-0F76-D44C-B0EF-08C70044CCD0}"/>
              </a:ext>
            </a:extLst>
          </p:cNvPr>
          <p:cNvSpPr txBox="1">
            <a:spLocks/>
          </p:cNvSpPr>
          <p:nvPr/>
        </p:nvSpPr>
        <p:spPr>
          <a:xfrm>
            <a:off x="209010" y="83405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CI&amp;CD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94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E5E3E30-F842-9441-A6E8-C24401C92F08}"/>
              </a:ext>
            </a:extLst>
          </p:cNvPr>
          <p:cNvSpPr/>
          <p:nvPr/>
        </p:nvSpPr>
        <p:spPr>
          <a:xfrm>
            <a:off x="495677" y="719947"/>
            <a:ext cx="8209230" cy="3876950"/>
          </a:xfrm>
          <a:prstGeom prst="roundRect">
            <a:avLst/>
          </a:prstGeom>
          <a:solidFill>
            <a:schemeClr val="tx1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F667B4-544E-8348-AE8D-207E6B506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208" y="2410486"/>
            <a:ext cx="617220" cy="6414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81C8D-07A9-3146-8E65-4BABF9A948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627" y="903640"/>
            <a:ext cx="68580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13CB00-45DE-D845-96A4-99E37CEE9B37}"/>
              </a:ext>
            </a:extLst>
          </p:cNvPr>
          <p:cNvCxnSpPr>
            <a:cxnSpLocks/>
          </p:cNvCxnSpPr>
          <p:nvPr/>
        </p:nvCxnSpPr>
        <p:spPr>
          <a:xfrm flipV="1">
            <a:off x="6798528" y="1753189"/>
            <a:ext cx="1" cy="55112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E63B28-F115-D24F-BC4F-DBDDCB6FFA67}"/>
              </a:ext>
            </a:extLst>
          </p:cNvPr>
          <p:cNvCxnSpPr>
            <a:cxnSpLocks/>
          </p:cNvCxnSpPr>
          <p:nvPr/>
        </p:nvCxnSpPr>
        <p:spPr>
          <a:xfrm>
            <a:off x="5150381" y="2707434"/>
            <a:ext cx="1305246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4215035-F06B-2F4F-91AB-CFB51DD9753B}"/>
              </a:ext>
            </a:extLst>
          </p:cNvPr>
          <p:cNvSpPr txBox="1"/>
          <p:nvPr/>
        </p:nvSpPr>
        <p:spPr>
          <a:xfrm>
            <a:off x="6216303" y="3074059"/>
            <a:ext cx="12330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5A3D98-98BC-394B-99E6-A0318F40FB70}"/>
              </a:ext>
            </a:extLst>
          </p:cNvPr>
          <p:cNvSpPr txBox="1"/>
          <p:nvPr/>
        </p:nvSpPr>
        <p:spPr>
          <a:xfrm>
            <a:off x="6260561" y="1513168"/>
            <a:ext cx="10759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Kubernetes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1C2705-5BDA-A946-8151-7EAAE9567C15}"/>
              </a:ext>
            </a:extLst>
          </p:cNvPr>
          <p:cNvCxnSpPr>
            <a:cxnSpLocks/>
          </p:cNvCxnSpPr>
          <p:nvPr/>
        </p:nvCxnSpPr>
        <p:spPr>
          <a:xfrm>
            <a:off x="6847872" y="3420299"/>
            <a:ext cx="0" cy="375051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A08381C-A745-DA40-831A-A9EA7492808B}"/>
              </a:ext>
            </a:extLst>
          </p:cNvPr>
          <p:cNvSpPr/>
          <p:nvPr/>
        </p:nvSpPr>
        <p:spPr>
          <a:xfrm>
            <a:off x="5412148" y="2267893"/>
            <a:ext cx="2260664" cy="107104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1E0B5F-BEB3-A747-9F1D-4C1927253351}"/>
              </a:ext>
            </a:extLst>
          </p:cNvPr>
          <p:cNvSpPr/>
          <p:nvPr/>
        </p:nvSpPr>
        <p:spPr>
          <a:xfrm>
            <a:off x="707741" y="1192932"/>
            <a:ext cx="36588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400" dirty="0" err="1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CodePipeline</a:t>
            </a:r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触发</a:t>
            </a:r>
            <a:r>
              <a:rPr lang="en-US" altLang="ja-JP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lambda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函数去修改</a:t>
            </a:r>
            <a:r>
              <a:rPr lang="en-US" altLang="zh-CN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deployment</a:t>
            </a:r>
            <a:r>
              <a:rPr lang="zh-CN" alt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yaml</a:t>
            </a:r>
            <a:r>
              <a:rPr lang="zh-CN" alt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中应用镜像的</a:t>
            </a:r>
            <a:r>
              <a:rPr lang="en-US" altLang="ja-JP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tag</a:t>
            </a: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 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同时触发</a:t>
            </a:r>
            <a:r>
              <a:rPr lang="en-US" altLang="ja-JP" sz="14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kubectl</a:t>
            </a:r>
            <a:r>
              <a:rPr lang="zh-CN" alt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apply</a:t>
            </a: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的操作更新对应的</a:t>
            </a:r>
            <a:r>
              <a:rPr lang="en-US" altLang="ja-JP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deployment</a:t>
            </a:r>
            <a:endParaRPr lang="en-US" sz="1400" dirty="0">
              <a:solidFill>
                <a:srgbClr val="FFC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滚动更新</a:t>
            </a:r>
            <a:endParaRPr lang="en-US" altLang="ja-JP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rgbClr val="FF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Title 9">
            <a:extLst>
              <a:ext uri="{FF2B5EF4-FFF2-40B4-BE49-F238E27FC236}">
                <a16:creationId xmlns:a16="http://schemas.microsoft.com/office/drawing/2014/main" id="{2E2113AF-977C-9240-8EDC-2C4BF153A1DC}"/>
              </a:ext>
            </a:extLst>
          </p:cNvPr>
          <p:cNvSpPr txBox="1">
            <a:spLocks/>
          </p:cNvSpPr>
          <p:nvPr/>
        </p:nvSpPr>
        <p:spPr>
          <a:xfrm>
            <a:off x="209010" y="83405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CI&amp;CD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8483C58-126C-D742-9C5B-6CE0ACCC8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31" y="973826"/>
            <a:ext cx="617220" cy="63713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B8D138E-D7A1-AF4D-B66A-F2F8D87FCEEE}"/>
              </a:ext>
            </a:extLst>
          </p:cNvPr>
          <p:cNvSpPr txBox="1"/>
          <p:nvPr/>
        </p:nvSpPr>
        <p:spPr>
          <a:xfrm>
            <a:off x="4676253" y="1621735"/>
            <a:ext cx="11801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01D0D2-A0FC-6442-9666-D3881149E509}"/>
              </a:ext>
            </a:extLst>
          </p:cNvPr>
          <p:cNvCxnSpPr>
            <a:cxnSpLocks/>
          </p:cNvCxnSpPr>
          <p:nvPr/>
        </p:nvCxnSpPr>
        <p:spPr>
          <a:xfrm flipV="1">
            <a:off x="5585282" y="1246540"/>
            <a:ext cx="798740" cy="1323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BE5D1A-9187-2E42-8DF2-F94F80399F3A}"/>
              </a:ext>
            </a:extLst>
          </p:cNvPr>
          <p:cNvSpPr/>
          <p:nvPr/>
        </p:nvSpPr>
        <p:spPr>
          <a:xfrm>
            <a:off x="707740" y="3568784"/>
            <a:ext cx="4169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r>
              <a:rPr lang="zh-CN" altLang="en-US" sz="16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ja-JP" altLang="en-US" sz="160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的权限管理与</a:t>
            </a:r>
            <a:r>
              <a:rPr lang="en-US" altLang="ja-JP" sz="16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EKS</a:t>
            </a:r>
            <a:r>
              <a:rPr lang="ja-JP" altLang="en-US" sz="160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之中的权限绑定</a:t>
            </a:r>
            <a:r>
              <a:rPr lang="zh-CN" altLang="en-US" sz="16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，</a:t>
            </a:r>
            <a:endParaRPr lang="en-US" altLang="zh-CN" sz="1600" dirty="0">
              <a:solidFill>
                <a:srgbClr val="FF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ja-JP" altLang="en-US" sz="160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无须存储相关秘钥</a:t>
            </a:r>
            <a:endParaRPr lang="en-US" sz="16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2DADB528-2E11-3A4D-941E-9598EDBD6EB9}"/>
              </a:ext>
            </a:extLst>
          </p:cNvPr>
          <p:cNvSpPr/>
          <p:nvPr/>
        </p:nvSpPr>
        <p:spPr>
          <a:xfrm>
            <a:off x="6617138" y="4324812"/>
            <a:ext cx="640715" cy="2749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en-US" altLang="en-US" sz="1000" b="1" dirty="0">
                <a:solidFill>
                  <a:schemeClr val="bg2"/>
                </a:solidFill>
              </a:rPr>
              <a:t>IAM role</a:t>
            </a:r>
          </a:p>
        </p:txBody>
      </p:sp>
      <p:pic>
        <p:nvPicPr>
          <p:cNvPr id="57" name="Picture">
            <a:extLst>
              <a:ext uri="{FF2B5EF4-FFF2-40B4-BE49-F238E27FC236}">
                <a16:creationId xmlns:a16="http://schemas.microsoft.com/office/drawing/2014/main" id="{E0789DD5-1E1E-6742-928C-C73C54D4471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138" y="3799387"/>
            <a:ext cx="549275" cy="471170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7F576A1-AD54-DB4E-8DC8-EDFF1622FCC9}"/>
              </a:ext>
            </a:extLst>
          </p:cNvPr>
          <p:cNvCxnSpPr>
            <a:cxnSpLocks/>
            <a:stCxn id="16" idx="3"/>
            <a:endCxn id="57" idx="3"/>
          </p:cNvCxnSpPr>
          <p:nvPr/>
        </p:nvCxnSpPr>
        <p:spPr>
          <a:xfrm>
            <a:off x="7141427" y="1246540"/>
            <a:ext cx="24986" cy="2788432"/>
          </a:xfrm>
          <a:prstGeom prst="bentConnector3">
            <a:avLst>
              <a:gd name="adj1" fmla="val 349944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ctagon 60">
            <a:extLst>
              <a:ext uri="{FF2B5EF4-FFF2-40B4-BE49-F238E27FC236}">
                <a16:creationId xmlns:a16="http://schemas.microsoft.com/office/drawing/2014/main" id="{6AB46BD7-63D1-3E4F-A3A3-D5C4752F183A}"/>
              </a:ext>
            </a:extLst>
          </p:cNvPr>
          <p:cNvSpPr/>
          <p:nvPr/>
        </p:nvSpPr>
        <p:spPr>
          <a:xfrm>
            <a:off x="5492113" y="2343845"/>
            <a:ext cx="333749" cy="296911"/>
          </a:xfrm>
          <a:prstGeom prst="octagon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62" name="Octagon 61">
            <a:extLst>
              <a:ext uri="{FF2B5EF4-FFF2-40B4-BE49-F238E27FC236}">
                <a16:creationId xmlns:a16="http://schemas.microsoft.com/office/drawing/2014/main" id="{1CBA908A-71E9-944A-B332-2242480CF119}"/>
              </a:ext>
            </a:extLst>
          </p:cNvPr>
          <p:cNvSpPr/>
          <p:nvPr/>
        </p:nvSpPr>
        <p:spPr>
          <a:xfrm>
            <a:off x="7006217" y="3468046"/>
            <a:ext cx="333749" cy="296911"/>
          </a:xfrm>
          <a:prstGeom prst="octagon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63" name="Octagon 62">
            <a:extLst>
              <a:ext uri="{FF2B5EF4-FFF2-40B4-BE49-F238E27FC236}">
                <a16:creationId xmlns:a16="http://schemas.microsoft.com/office/drawing/2014/main" id="{DAC96151-428A-B14F-AEE2-4C5A268AF95A}"/>
              </a:ext>
            </a:extLst>
          </p:cNvPr>
          <p:cNvSpPr/>
          <p:nvPr/>
        </p:nvSpPr>
        <p:spPr>
          <a:xfrm>
            <a:off x="6891775" y="1925307"/>
            <a:ext cx="333749" cy="296911"/>
          </a:xfrm>
          <a:prstGeom prst="octagon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64" name="Octagon 63">
            <a:extLst>
              <a:ext uri="{FF2B5EF4-FFF2-40B4-BE49-F238E27FC236}">
                <a16:creationId xmlns:a16="http://schemas.microsoft.com/office/drawing/2014/main" id="{8995FD5E-3F9C-C74C-8863-E98D49DA616B}"/>
              </a:ext>
            </a:extLst>
          </p:cNvPr>
          <p:cNvSpPr/>
          <p:nvPr/>
        </p:nvSpPr>
        <p:spPr>
          <a:xfrm>
            <a:off x="5803004" y="861481"/>
            <a:ext cx="333749" cy="296911"/>
          </a:xfrm>
          <a:prstGeom prst="octagon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65" name="Octagon 64">
            <a:extLst>
              <a:ext uri="{FF2B5EF4-FFF2-40B4-BE49-F238E27FC236}">
                <a16:creationId xmlns:a16="http://schemas.microsoft.com/office/drawing/2014/main" id="{B16A11B0-0120-E841-AB13-CE6365DC237D}"/>
              </a:ext>
            </a:extLst>
          </p:cNvPr>
          <p:cNvSpPr/>
          <p:nvPr/>
        </p:nvSpPr>
        <p:spPr>
          <a:xfrm>
            <a:off x="8086613" y="2576652"/>
            <a:ext cx="333749" cy="296911"/>
          </a:xfrm>
          <a:prstGeom prst="octagon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2" grpId="0" animBg="1"/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12AD929E-1CFF-E044-9FF5-F40E3B8CE38E}"/>
              </a:ext>
            </a:extLst>
          </p:cNvPr>
          <p:cNvSpPr/>
          <p:nvPr/>
        </p:nvSpPr>
        <p:spPr>
          <a:xfrm>
            <a:off x="74079" y="466404"/>
            <a:ext cx="9069921" cy="4214653"/>
          </a:xfrm>
          <a:prstGeom prst="roundRect">
            <a:avLst/>
          </a:prstGeom>
          <a:solidFill>
            <a:schemeClr val="tx1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75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F2F955A7-5C6B-0347-9470-C3F201B37F62}"/>
              </a:ext>
            </a:extLst>
          </p:cNvPr>
          <p:cNvSpPr txBox="1">
            <a:spLocks/>
          </p:cNvSpPr>
          <p:nvPr/>
        </p:nvSpPr>
        <p:spPr>
          <a:xfrm>
            <a:off x="141504" y="68394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Lambda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C0E905-0738-AD41-BA16-F023DCDBB0DE}"/>
              </a:ext>
            </a:extLst>
          </p:cNvPr>
          <p:cNvSpPr/>
          <p:nvPr/>
        </p:nvSpPr>
        <p:spPr>
          <a:xfrm>
            <a:off x="141504" y="800662"/>
            <a:ext cx="92673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#!/bin/bash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1"/>
                </a:solidFill>
              </a:rPr>
              <a:t># </a:t>
            </a:r>
            <a:r>
              <a:rPr lang="ja-JP" altLang="en-US" sz="1200">
                <a:solidFill>
                  <a:schemeClr val="accent1"/>
                </a:solidFill>
              </a:rPr>
              <a:t>准备配置文件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JOB_ID=$(</a:t>
            </a:r>
            <a:r>
              <a:rPr lang="en-US" sz="1200" dirty="0" err="1">
                <a:solidFill>
                  <a:schemeClr val="bg1"/>
                </a:solidFill>
              </a:rPr>
              <a:t>jq</a:t>
            </a:r>
            <a:r>
              <a:rPr lang="en-US" sz="1200" dirty="0">
                <a:solidFill>
                  <a:schemeClr val="bg1"/>
                </a:solidFill>
              </a:rPr>
              <a:t> -</a:t>
            </a:r>
            <a:r>
              <a:rPr lang="en-US" sz="1200" dirty="0" err="1">
                <a:solidFill>
                  <a:schemeClr val="bg1"/>
                </a:solidFill>
              </a:rPr>
              <a:t>er</a:t>
            </a:r>
            <a:r>
              <a:rPr lang="en-US" sz="1200" dirty="0">
                <a:solidFill>
                  <a:schemeClr val="bg1"/>
                </a:solidFill>
              </a:rPr>
              <a:t> '.["</a:t>
            </a:r>
            <a:r>
              <a:rPr lang="en-US" sz="1200" dirty="0" err="1">
                <a:solidFill>
                  <a:schemeClr val="bg1"/>
                </a:solidFill>
              </a:rPr>
              <a:t>CodePipeline.job</a:t>
            </a:r>
            <a:r>
              <a:rPr lang="en-US" sz="1200" dirty="0">
                <a:solidFill>
                  <a:schemeClr val="bg1"/>
                </a:solidFill>
              </a:rPr>
              <a:t>"].id' &lt;&lt;&lt; $EVENT_DATA)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INPUT_ARTIFACT_BUCKET=$(</a:t>
            </a:r>
            <a:r>
              <a:rPr lang="en-US" sz="1200" dirty="0" err="1">
                <a:solidFill>
                  <a:schemeClr val="bg1"/>
                </a:solidFill>
              </a:rPr>
              <a:t>jq</a:t>
            </a:r>
            <a:r>
              <a:rPr lang="en-US" sz="1200" dirty="0">
                <a:solidFill>
                  <a:schemeClr val="bg1"/>
                </a:solidFill>
              </a:rPr>
              <a:t> -</a:t>
            </a:r>
            <a:r>
              <a:rPr lang="en-US" sz="1200" dirty="0" err="1">
                <a:solidFill>
                  <a:schemeClr val="bg1"/>
                </a:solidFill>
              </a:rPr>
              <a:t>er</a:t>
            </a:r>
            <a:r>
              <a:rPr lang="en-US" sz="1200" dirty="0">
                <a:solidFill>
                  <a:schemeClr val="bg1"/>
                </a:solidFill>
              </a:rPr>
              <a:t> '.["</a:t>
            </a:r>
            <a:r>
              <a:rPr lang="en-US" sz="1200" dirty="0" err="1">
                <a:solidFill>
                  <a:schemeClr val="bg1"/>
                </a:solidFill>
              </a:rPr>
              <a:t>CodePipeline.job</a:t>
            </a:r>
            <a:r>
              <a:rPr lang="en-US" sz="1200" dirty="0">
                <a:solidFill>
                  <a:schemeClr val="bg1"/>
                </a:solidFill>
              </a:rPr>
              <a:t>"].</a:t>
            </a:r>
            <a:r>
              <a:rPr lang="en-US" sz="1200" dirty="0" err="1">
                <a:solidFill>
                  <a:schemeClr val="bg1"/>
                </a:solidFill>
              </a:rPr>
              <a:t>data.inputArtifacts</a:t>
            </a:r>
            <a:r>
              <a:rPr lang="en-US" sz="1200" dirty="0">
                <a:solidFill>
                  <a:schemeClr val="bg1"/>
                </a:solidFill>
              </a:rPr>
              <a:t>[0].location.s3Location.bucketName' &lt;&lt;&lt; $EVENT_DATA)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INPUT_ARTIFACT_OBJKEY=$(</a:t>
            </a:r>
            <a:r>
              <a:rPr lang="en-US" sz="1200" dirty="0" err="1">
                <a:solidFill>
                  <a:schemeClr val="bg1"/>
                </a:solidFill>
              </a:rPr>
              <a:t>jq</a:t>
            </a:r>
            <a:r>
              <a:rPr lang="en-US" sz="1200" dirty="0">
                <a:solidFill>
                  <a:schemeClr val="bg1"/>
                </a:solidFill>
              </a:rPr>
              <a:t> -</a:t>
            </a:r>
            <a:r>
              <a:rPr lang="en-US" sz="1200" dirty="0" err="1">
                <a:solidFill>
                  <a:schemeClr val="bg1"/>
                </a:solidFill>
              </a:rPr>
              <a:t>er</a:t>
            </a:r>
            <a:r>
              <a:rPr lang="en-US" sz="1200" dirty="0">
                <a:solidFill>
                  <a:schemeClr val="bg1"/>
                </a:solidFill>
              </a:rPr>
              <a:t> '.["</a:t>
            </a:r>
            <a:r>
              <a:rPr lang="en-US" sz="1200" dirty="0" err="1">
                <a:solidFill>
                  <a:schemeClr val="bg1"/>
                </a:solidFill>
              </a:rPr>
              <a:t>CodePipeline.job</a:t>
            </a:r>
            <a:r>
              <a:rPr lang="en-US" sz="1200" dirty="0">
                <a:solidFill>
                  <a:schemeClr val="bg1"/>
                </a:solidFill>
              </a:rPr>
              <a:t>"].</a:t>
            </a:r>
            <a:r>
              <a:rPr lang="en-US" sz="1200" dirty="0" err="1">
                <a:solidFill>
                  <a:schemeClr val="bg1"/>
                </a:solidFill>
              </a:rPr>
              <a:t>data.inputArtifacts</a:t>
            </a:r>
            <a:r>
              <a:rPr lang="en-US" sz="1200" dirty="0">
                <a:solidFill>
                  <a:schemeClr val="bg1"/>
                </a:solidFill>
              </a:rPr>
              <a:t>[0].location.s3Location.objectKey' &lt;&lt;&lt; $EVENT_DATA)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INPUT_ARTIFACT=$(</a:t>
            </a:r>
            <a:r>
              <a:rPr lang="en-US" sz="1200" dirty="0" err="1">
                <a:solidFill>
                  <a:schemeClr val="bg1"/>
                </a:solidFill>
              </a:rPr>
              <a:t>aws</a:t>
            </a:r>
            <a:r>
              <a:rPr lang="en-US" sz="1200" dirty="0">
                <a:solidFill>
                  <a:schemeClr val="bg1"/>
                </a:solidFill>
              </a:rPr>
              <a:t> s3 cp s3://${INPUT_ARTIFACT_BUCKET}/${INPUT_ARTIFACT_OBJKEY} - | </a:t>
            </a:r>
            <a:r>
              <a:rPr lang="en-US" sz="1200" dirty="0" err="1">
                <a:solidFill>
                  <a:schemeClr val="bg1"/>
                </a:solidFill>
              </a:rPr>
              <a:t>zcat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export KUBECONFIG=/</a:t>
            </a:r>
            <a:r>
              <a:rPr lang="en-US" sz="1200" dirty="0" err="1">
                <a:solidFill>
                  <a:schemeClr val="bg1"/>
                </a:solidFill>
              </a:rPr>
              <a:t>tmp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kubeconfig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# </a:t>
            </a:r>
            <a:r>
              <a:rPr lang="en-US" sz="1200" dirty="0" err="1">
                <a:solidFill>
                  <a:schemeClr val="accent1"/>
                </a:solidFill>
              </a:rPr>
              <a:t>aws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 err="1">
                <a:solidFill>
                  <a:schemeClr val="accent1"/>
                </a:solidFill>
              </a:rPr>
              <a:t>eks</a:t>
            </a:r>
            <a:r>
              <a:rPr lang="ja-JP" altLang="en-US" sz="1200">
                <a:solidFill>
                  <a:schemeClr val="accent1"/>
                </a:solidFill>
              </a:rPr>
              <a:t>命令配置 </a:t>
            </a:r>
            <a:r>
              <a:rPr lang="en-US" altLang="ja-JP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tmp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kubeconfi</a:t>
            </a:r>
            <a:r>
              <a:rPr lang="ja-JP" altLang="en-US" sz="1200">
                <a:solidFill>
                  <a:schemeClr val="accent1"/>
                </a:solidFill>
              </a:rPr>
              <a:t>文件</a:t>
            </a:r>
            <a:endParaRPr lang="en-US" altLang="ja-JP" sz="1200" dirty="0">
              <a:solidFill>
                <a:schemeClr val="accent1"/>
              </a:solidFill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aws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eks</a:t>
            </a:r>
            <a:r>
              <a:rPr lang="en-US" sz="1200" dirty="0">
                <a:solidFill>
                  <a:schemeClr val="bg1"/>
                </a:solidFill>
              </a:rPr>
              <a:t> update-</a:t>
            </a:r>
            <a:r>
              <a:rPr lang="en-US" sz="1200" dirty="0" err="1">
                <a:solidFill>
                  <a:schemeClr val="bg1"/>
                </a:solidFill>
              </a:rPr>
              <a:t>kubeconfig</a:t>
            </a:r>
            <a:r>
              <a:rPr lang="en-US" sz="1200" dirty="0">
                <a:solidFill>
                  <a:schemeClr val="bg1"/>
                </a:solidFill>
              </a:rPr>
              <a:t> --name eks-test1 --</a:t>
            </a:r>
            <a:r>
              <a:rPr lang="en-US" sz="1200" dirty="0" err="1">
                <a:solidFill>
                  <a:schemeClr val="bg1"/>
                </a:solidFill>
              </a:rPr>
              <a:t>kubeconfig</a:t>
            </a:r>
            <a:r>
              <a:rPr lang="en-US" sz="1200" dirty="0">
                <a:solidFill>
                  <a:schemeClr val="bg1"/>
                </a:solidFill>
              </a:rPr>
              <a:t> /</a:t>
            </a:r>
            <a:r>
              <a:rPr lang="en-US" sz="1200" dirty="0" err="1">
                <a:solidFill>
                  <a:schemeClr val="bg1"/>
                </a:solidFill>
              </a:rPr>
              <a:t>tmp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kubeconfig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ja-JP" altLang="en-US" sz="1200">
                <a:solidFill>
                  <a:schemeClr val="bg1"/>
                </a:solidFill>
              </a:rPr>
              <a:t/>
            </a:r>
            <a:br>
              <a:rPr lang="ja-JP" altLang="en-US" sz="1200">
                <a:solidFill>
                  <a:schemeClr val="bg1"/>
                </a:solidFill>
              </a:rPr>
            </a:br>
            <a:r>
              <a:rPr lang="en-US" altLang="ja-JP" sz="1200" dirty="0">
                <a:solidFill>
                  <a:schemeClr val="accent1"/>
                </a:solidFill>
              </a:rPr>
              <a:t># </a:t>
            </a:r>
            <a:r>
              <a:rPr lang="en-US" sz="1200" dirty="0" err="1">
                <a:solidFill>
                  <a:schemeClr val="accent1"/>
                </a:solidFill>
              </a:rPr>
              <a:t>kubectl</a:t>
            </a:r>
            <a:r>
              <a:rPr lang="ja-JP" altLang="en-US" sz="1200">
                <a:solidFill>
                  <a:schemeClr val="accent1"/>
                </a:solidFill>
              </a:rPr>
              <a:t>命令更新 </a:t>
            </a:r>
            <a:r>
              <a:rPr lang="en-US" sz="1200" dirty="0">
                <a:solidFill>
                  <a:schemeClr val="accent1"/>
                </a:solidFill>
              </a:rPr>
              <a:t>deployment/reviews</a:t>
            </a:r>
            <a:r>
              <a:rPr lang="ja-JP" altLang="en-US" sz="1200">
                <a:solidFill>
                  <a:schemeClr val="accent1"/>
                </a:solidFill>
              </a:rPr>
              <a:t>的</a:t>
            </a:r>
            <a:r>
              <a:rPr lang="en-US" sz="1200" dirty="0">
                <a:solidFill>
                  <a:schemeClr val="accent1"/>
                </a:solidFill>
              </a:rPr>
              <a:t>image </a:t>
            </a:r>
            <a:r>
              <a:rPr lang="en-US" sz="1200" dirty="0" err="1">
                <a:solidFill>
                  <a:schemeClr val="accent1"/>
                </a:solidFill>
              </a:rPr>
              <a:t>tag，tag</a:t>
            </a:r>
            <a:r>
              <a:rPr lang="ja-JP" altLang="en-US" sz="1200">
                <a:solidFill>
                  <a:schemeClr val="accent1"/>
                </a:solidFill>
              </a:rPr>
              <a:t>在</a:t>
            </a:r>
            <a:r>
              <a:rPr lang="en-US" altLang="ja-JP" sz="1200" dirty="0">
                <a:solidFill>
                  <a:schemeClr val="accent1"/>
                </a:solidFill>
              </a:rPr>
              <a:t>${</a:t>
            </a:r>
            <a:r>
              <a:rPr lang="en-US" sz="1200" dirty="0">
                <a:solidFill>
                  <a:schemeClr val="accent1"/>
                </a:solidFill>
              </a:rPr>
              <a:t>INPUT_ARTIFACT}</a:t>
            </a:r>
            <a:r>
              <a:rPr lang="ja-JP" altLang="en-US" sz="1200">
                <a:solidFill>
                  <a:schemeClr val="accent1"/>
                </a:solidFill>
              </a:rPr>
              <a:t>中</a:t>
            </a:r>
            <a:r>
              <a:rPr lang="ja-JP" altLang="en-US" sz="1200">
                <a:solidFill>
                  <a:schemeClr val="bg1"/>
                </a:solidFill>
              </a:rPr>
              <a:t/>
            </a:r>
            <a:br>
              <a:rPr lang="ja-JP" altLang="en-US" sz="120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set image deployment/reviews-v1 reviews=${INPUT_ARTIFACT}</a:t>
            </a:r>
            <a:endParaRPr lang="en-US" altLang="ja-JP" sz="1200" dirty="0">
              <a:solidFill>
                <a:schemeClr val="bg1"/>
              </a:solidFill>
            </a:endParaRPr>
          </a:p>
          <a:p>
            <a:endParaRPr lang="en-US" altLang="ja-JP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1"/>
                </a:solidFill>
              </a:rPr>
              <a:t># </a:t>
            </a:r>
            <a:r>
              <a:rPr lang="ja-JP" altLang="en-US" sz="1200">
                <a:solidFill>
                  <a:schemeClr val="accent1"/>
                </a:solidFill>
              </a:rPr>
              <a:t>完成自动化部署过程</a:t>
            </a:r>
            <a:r>
              <a:rPr lang="ja-JP" altLang="en-US" sz="1200">
                <a:solidFill>
                  <a:schemeClr val="bg1"/>
                </a:solidFill>
              </a:rPr>
              <a:t/>
            </a:r>
            <a:br>
              <a:rPr lang="ja-JP" altLang="en-US" sz="120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aws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codepipeline</a:t>
            </a:r>
            <a:r>
              <a:rPr lang="en-US" sz="1200" dirty="0">
                <a:solidFill>
                  <a:schemeClr val="bg1"/>
                </a:solidFill>
              </a:rPr>
              <a:t> put-job-success-result --job-id $JOB_ID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4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EBE26-7904-254D-807C-34E5C99EF813}"/>
              </a:ext>
            </a:extLst>
          </p:cNvPr>
          <p:cNvSpPr txBox="1"/>
          <p:nvPr/>
        </p:nvSpPr>
        <p:spPr>
          <a:xfrm>
            <a:off x="612118" y="1458506"/>
            <a:ext cx="55595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sz="2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EKS</a:t>
            </a:r>
            <a:r>
              <a:rPr lang="ja-JP" altLang="en-US" sz="2600">
                <a:latin typeface="Amazon Ember" panose="020B0603020204020204" pitchFamily="34" charset="0"/>
                <a:cs typeface="Amazon Ember" panose="020B0603020204020204" pitchFamily="34" charset="0"/>
              </a:rPr>
              <a:t>集群之上的服务发现和服务网格</a:t>
            </a:r>
            <a:endParaRPr lang="en-US" altLang="ja-JP" sz="2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8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5135DB-68FE-E04B-8DC5-7CAFBA7F0FA9}"/>
              </a:ext>
            </a:extLst>
          </p:cNvPr>
          <p:cNvGrpSpPr/>
          <p:nvPr/>
        </p:nvGrpSpPr>
        <p:grpSpPr>
          <a:xfrm>
            <a:off x="146733" y="229980"/>
            <a:ext cx="7920307" cy="3966100"/>
            <a:chOff x="136572" y="219820"/>
            <a:chExt cx="8280651" cy="427309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7DEF8FF-12B8-4A1B-86AB-BDEE322BB89E}"/>
                </a:ext>
              </a:extLst>
            </p:cNvPr>
            <p:cNvSpPr/>
            <p:nvPr/>
          </p:nvSpPr>
          <p:spPr>
            <a:xfrm flipH="1">
              <a:off x="4268110" y="219820"/>
              <a:ext cx="1232159" cy="123215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5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Rust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3413AD3-8BEF-4B2F-A387-8F9BD166A141}"/>
                </a:ext>
              </a:extLst>
            </p:cNvPr>
            <p:cNvSpPr/>
            <p:nvPr/>
          </p:nvSpPr>
          <p:spPr>
            <a:xfrm flipH="1">
              <a:off x="6718282" y="3082892"/>
              <a:ext cx="1240142" cy="1240142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2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Database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CC7D425-44C9-4DE6-BC0E-4D7DDE27C630}"/>
                </a:ext>
              </a:extLst>
            </p:cNvPr>
            <p:cNvSpPr/>
            <p:nvPr/>
          </p:nvSpPr>
          <p:spPr>
            <a:xfrm flipH="1">
              <a:off x="7958384" y="2180013"/>
              <a:ext cx="458839" cy="45883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7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DB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B228795-0FBE-4CB0-9C92-BF52E0944624}"/>
                </a:ext>
              </a:extLst>
            </p:cNvPr>
            <p:cNvSpPr/>
            <p:nvPr/>
          </p:nvSpPr>
          <p:spPr>
            <a:xfrm flipH="1">
              <a:off x="7263991" y="590394"/>
              <a:ext cx="961127" cy="1012972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2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Database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7AD52A-8FEB-4D15-AD1F-D2A664AABB06}"/>
                </a:ext>
              </a:extLst>
            </p:cNvPr>
            <p:cNvSpPr/>
            <p:nvPr/>
          </p:nvSpPr>
          <p:spPr>
            <a:xfrm flipH="1">
              <a:off x="5213652" y="3061928"/>
              <a:ext cx="458839" cy="45883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7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Rust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605A93-085C-4C11-A2C8-0EE5C1400008}"/>
                </a:ext>
              </a:extLst>
            </p:cNvPr>
            <p:cNvSpPr/>
            <p:nvPr/>
          </p:nvSpPr>
          <p:spPr>
            <a:xfrm flipH="1">
              <a:off x="2723978" y="2342331"/>
              <a:ext cx="458839" cy="45883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7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Go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01209BD-4443-4918-97CE-46154E8E1CF7}"/>
                </a:ext>
              </a:extLst>
            </p:cNvPr>
            <p:cNvSpPr/>
            <p:nvPr/>
          </p:nvSpPr>
          <p:spPr>
            <a:xfrm flipH="1">
              <a:off x="576570" y="2144263"/>
              <a:ext cx="854975" cy="854975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0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Node.is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84235CF-9011-4DBE-B24F-7A9CCEA33829}"/>
                </a:ext>
              </a:extLst>
            </p:cNvPr>
            <p:cNvSpPr/>
            <p:nvPr/>
          </p:nvSpPr>
          <p:spPr>
            <a:xfrm flipH="1">
              <a:off x="5819210" y="1409000"/>
              <a:ext cx="1232159" cy="123215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5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Java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442E58-546B-47B4-9484-822B4D366636}"/>
                </a:ext>
              </a:extLst>
            </p:cNvPr>
            <p:cNvSpPr/>
            <p:nvPr/>
          </p:nvSpPr>
          <p:spPr>
            <a:xfrm flipH="1">
              <a:off x="2251009" y="875084"/>
              <a:ext cx="588470" cy="588470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0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Node.is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5147F23-018A-467F-81A7-89A06FC428A3}"/>
                </a:ext>
              </a:extLst>
            </p:cNvPr>
            <p:cNvSpPr/>
            <p:nvPr/>
          </p:nvSpPr>
          <p:spPr>
            <a:xfrm flipH="1">
              <a:off x="3272160" y="3205408"/>
              <a:ext cx="588470" cy="588470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0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Node.is</a:t>
              </a:r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56BA82E4-6D34-9E45-A261-B4519369C6A8}"/>
                </a:ext>
              </a:extLst>
            </p:cNvPr>
            <p:cNvCxnSpPr>
              <a:cxnSpLocks/>
            </p:cNvCxnSpPr>
            <p:nvPr/>
          </p:nvCxnSpPr>
          <p:spPr>
            <a:xfrm>
              <a:off x="1489572" y="2570611"/>
              <a:ext cx="1176379" cy="10563"/>
            </a:xfrm>
            <a:prstGeom prst="curvedConnector3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</p:cxnSp>
        <p:sp>
          <p:nvSpPr>
            <p:cNvPr id="16" name="Graphic 1">
              <a:extLst>
                <a:ext uri="{FF2B5EF4-FFF2-40B4-BE49-F238E27FC236}">
                  <a16:creationId xmlns:a16="http://schemas.microsoft.com/office/drawing/2014/main" id="{DA035565-C0CD-1D45-8F1F-FCFF57ED92D9}"/>
                </a:ext>
              </a:extLst>
            </p:cNvPr>
            <p:cNvSpPr/>
            <p:nvPr/>
          </p:nvSpPr>
          <p:spPr>
            <a:xfrm flipV="1">
              <a:off x="988021" y="1168024"/>
              <a:ext cx="1225352" cy="964259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0562" h="1567572">
                  <a:moveTo>
                    <a:pt x="0" y="0"/>
                  </a:moveTo>
                  <a:cubicBezTo>
                    <a:pt x="0" y="0"/>
                    <a:pt x="190500" y="1657215"/>
                    <a:pt x="1960562" y="156376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17" name="Graphic 1">
              <a:extLst>
                <a:ext uri="{FF2B5EF4-FFF2-40B4-BE49-F238E27FC236}">
                  <a16:creationId xmlns:a16="http://schemas.microsoft.com/office/drawing/2014/main" id="{3762E436-3A49-1247-873D-918DC06C6782}"/>
                </a:ext>
              </a:extLst>
            </p:cNvPr>
            <p:cNvSpPr/>
            <p:nvPr/>
          </p:nvSpPr>
          <p:spPr>
            <a:xfrm rot="16200000" flipV="1">
              <a:off x="1954388" y="2329794"/>
              <a:ext cx="235607" cy="1207979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868805 w 868805"/>
                <a:gd name="connsiteY0" fmla="*/ 0 h 2276169"/>
                <a:gd name="connsiteX1" fmla="*/ 759267 w 868805"/>
                <a:gd name="connsiteY1" fmla="*/ 2273473 h 2276169"/>
                <a:gd name="connsiteX0" fmla="*/ 849596 w 849596"/>
                <a:gd name="connsiteY0" fmla="*/ 0 h 2082845"/>
                <a:gd name="connsiteX1" fmla="*/ 765458 w 849596"/>
                <a:gd name="connsiteY1" fmla="*/ 2079916 h 2082845"/>
                <a:gd name="connsiteX0" fmla="*/ 584590 w 584590"/>
                <a:gd name="connsiteY0" fmla="*/ 0 h 2079916"/>
                <a:gd name="connsiteX1" fmla="*/ 500452 w 584590"/>
                <a:gd name="connsiteY1" fmla="*/ 2079916 h 2079916"/>
                <a:gd name="connsiteX0" fmla="*/ 415647 w 415647"/>
                <a:gd name="connsiteY0" fmla="*/ 0 h 2079916"/>
                <a:gd name="connsiteX1" fmla="*/ 331509 w 415647"/>
                <a:gd name="connsiteY1" fmla="*/ 2079916 h 2079916"/>
                <a:gd name="connsiteX0" fmla="*/ 396201 w 396201"/>
                <a:gd name="connsiteY0" fmla="*/ 0 h 1925071"/>
                <a:gd name="connsiteX1" fmla="*/ 337463 w 396201"/>
                <a:gd name="connsiteY1" fmla="*/ 1925071 h 1925071"/>
                <a:gd name="connsiteX0" fmla="*/ 376971 w 376971"/>
                <a:gd name="connsiteY0" fmla="*/ 0 h 1963782"/>
                <a:gd name="connsiteX1" fmla="*/ 343633 w 376971"/>
                <a:gd name="connsiteY1" fmla="*/ 1963782 h 196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6971" h="1963782">
                  <a:moveTo>
                    <a:pt x="376971" y="0"/>
                  </a:moveTo>
                  <a:cubicBezTo>
                    <a:pt x="376971" y="0"/>
                    <a:pt x="-448530" y="818467"/>
                    <a:pt x="343633" y="196378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18" name="Graphic 1">
              <a:extLst>
                <a:ext uri="{FF2B5EF4-FFF2-40B4-BE49-F238E27FC236}">
                  <a16:creationId xmlns:a16="http://schemas.microsoft.com/office/drawing/2014/main" id="{27191B0C-7739-AD40-80B9-222692FE6BAA}"/>
                </a:ext>
              </a:extLst>
            </p:cNvPr>
            <p:cNvSpPr/>
            <p:nvPr/>
          </p:nvSpPr>
          <p:spPr>
            <a:xfrm rot="19514678">
              <a:off x="3030116" y="2854280"/>
              <a:ext cx="87222" cy="558143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868805 w 868805"/>
                <a:gd name="connsiteY0" fmla="*/ 0 h 2276169"/>
                <a:gd name="connsiteX1" fmla="*/ 759267 w 868805"/>
                <a:gd name="connsiteY1" fmla="*/ 2273473 h 2276169"/>
                <a:gd name="connsiteX0" fmla="*/ 849596 w 849596"/>
                <a:gd name="connsiteY0" fmla="*/ 0 h 2082845"/>
                <a:gd name="connsiteX1" fmla="*/ 765458 w 849596"/>
                <a:gd name="connsiteY1" fmla="*/ 2079916 h 2082845"/>
                <a:gd name="connsiteX0" fmla="*/ 584590 w 584590"/>
                <a:gd name="connsiteY0" fmla="*/ 0 h 2079916"/>
                <a:gd name="connsiteX1" fmla="*/ 500452 w 584590"/>
                <a:gd name="connsiteY1" fmla="*/ 2079916 h 2079916"/>
                <a:gd name="connsiteX0" fmla="*/ 415647 w 415647"/>
                <a:gd name="connsiteY0" fmla="*/ 0 h 2079916"/>
                <a:gd name="connsiteX1" fmla="*/ 331509 w 415647"/>
                <a:gd name="connsiteY1" fmla="*/ 2079916 h 2079916"/>
                <a:gd name="connsiteX0" fmla="*/ 396201 w 396201"/>
                <a:gd name="connsiteY0" fmla="*/ 0 h 1925071"/>
                <a:gd name="connsiteX1" fmla="*/ 337463 w 396201"/>
                <a:gd name="connsiteY1" fmla="*/ 1925071 h 1925071"/>
                <a:gd name="connsiteX0" fmla="*/ 376971 w 376971"/>
                <a:gd name="connsiteY0" fmla="*/ 0 h 1963782"/>
                <a:gd name="connsiteX1" fmla="*/ 343633 w 376971"/>
                <a:gd name="connsiteY1" fmla="*/ 1963782 h 1963782"/>
                <a:gd name="connsiteX0" fmla="*/ 384925 w 384925"/>
                <a:gd name="connsiteY0" fmla="*/ 0 h 1962241"/>
                <a:gd name="connsiteX1" fmla="*/ 341046 w 384925"/>
                <a:gd name="connsiteY1" fmla="*/ 1962241 h 1962241"/>
                <a:gd name="connsiteX0" fmla="*/ 173672 w 435704"/>
                <a:gd name="connsiteY0" fmla="*/ 0 h 1200219"/>
                <a:gd name="connsiteX1" fmla="*/ 435704 w 435704"/>
                <a:gd name="connsiteY1" fmla="*/ 1200219 h 1200219"/>
                <a:gd name="connsiteX0" fmla="*/ 130188 w 392220"/>
                <a:gd name="connsiteY0" fmla="*/ 0 h 1200219"/>
                <a:gd name="connsiteX1" fmla="*/ 392220 w 392220"/>
                <a:gd name="connsiteY1" fmla="*/ 1200219 h 1200219"/>
                <a:gd name="connsiteX0" fmla="*/ 112757 w 374789"/>
                <a:gd name="connsiteY0" fmla="*/ 0 h 1200219"/>
                <a:gd name="connsiteX1" fmla="*/ 374789 w 374789"/>
                <a:gd name="connsiteY1" fmla="*/ 1200219 h 1200219"/>
                <a:gd name="connsiteX0" fmla="*/ 477377 w 477377"/>
                <a:gd name="connsiteY0" fmla="*/ 0 h 1146837"/>
                <a:gd name="connsiteX1" fmla="*/ 234842 w 477377"/>
                <a:gd name="connsiteY1" fmla="*/ 1146837 h 1146837"/>
                <a:gd name="connsiteX0" fmla="*/ 393331 w 393331"/>
                <a:gd name="connsiteY0" fmla="*/ 0 h 1146837"/>
                <a:gd name="connsiteX1" fmla="*/ 150796 w 393331"/>
                <a:gd name="connsiteY1" fmla="*/ 1146837 h 1146837"/>
                <a:gd name="connsiteX0" fmla="*/ 219638 w 219638"/>
                <a:gd name="connsiteY0" fmla="*/ 0 h 968339"/>
                <a:gd name="connsiteX1" fmla="*/ 191747 w 219638"/>
                <a:gd name="connsiteY1" fmla="*/ 968339 h 968339"/>
                <a:gd name="connsiteX0" fmla="*/ 154002 w 154002"/>
                <a:gd name="connsiteY0" fmla="*/ 0 h 968339"/>
                <a:gd name="connsiteX1" fmla="*/ 126111 w 154002"/>
                <a:gd name="connsiteY1" fmla="*/ 968339 h 968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002" h="968339">
                  <a:moveTo>
                    <a:pt x="154002" y="0"/>
                  </a:moveTo>
                  <a:cubicBezTo>
                    <a:pt x="154002" y="0"/>
                    <a:pt x="-173083" y="510205"/>
                    <a:pt x="126111" y="968339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0" name="Graphic 1">
              <a:extLst>
                <a:ext uri="{FF2B5EF4-FFF2-40B4-BE49-F238E27FC236}">
                  <a16:creationId xmlns:a16="http://schemas.microsoft.com/office/drawing/2014/main" id="{ECE2DCB5-AA91-5842-B45F-498185DBE5A7}"/>
                </a:ext>
              </a:extLst>
            </p:cNvPr>
            <p:cNvSpPr/>
            <p:nvPr/>
          </p:nvSpPr>
          <p:spPr>
            <a:xfrm>
              <a:off x="3194647" y="2740929"/>
              <a:ext cx="1971476" cy="545118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1952814 w 1952814"/>
                <a:gd name="connsiteY0" fmla="*/ 0 h 2263279"/>
                <a:gd name="connsiteX1" fmla="*/ 535176 w 1952814"/>
                <a:gd name="connsiteY1" fmla="*/ 2260569 h 2263279"/>
                <a:gd name="connsiteX0" fmla="*/ 0 w 3154362"/>
                <a:gd name="connsiteY0" fmla="*/ 0 h 886185"/>
                <a:gd name="connsiteX1" fmla="*/ 3154362 w 3154362"/>
                <a:gd name="connsiteY1" fmla="*/ 879862 h 88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4362" h="886185">
                  <a:moveTo>
                    <a:pt x="0" y="0"/>
                  </a:moveTo>
                  <a:cubicBezTo>
                    <a:pt x="0" y="0"/>
                    <a:pt x="1384300" y="973313"/>
                    <a:pt x="3154362" y="87986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1" name="Graphic 1">
              <a:extLst>
                <a:ext uri="{FF2B5EF4-FFF2-40B4-BE49-F238E27FC236}">
                  <a16:creationId xmlns:a16="http://schemas.microsoft.com/office/drawing/2014/main" id="{20B2FC4D-86DC-5845-83E8-A57CA9AC4779}"/>
                </a:ext>
              </a:extLst>
            </p:cNvPr>
            <p:cNvSpPr/>
            <p:nvPr/>
          </p:nvSpPr>
          <p:spPr>
            <a:xfrm>
              <a:off x="3266084" y="2575345"/>
              <a:ext cx="3527226" cy="627437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1952814 w 1952814"/>
                <a:gd name="connsiteY0" fmla="*/ 0 h 2263279"/>
                <a:gd name="connsiteX1" fmla="*/ 535176 w 1952814"/>
                <a:gd name="connsiteY1" fmla="*/ 2260569 h 2263279"/>
                <a:gd name="connsiteX0" fmla="*/ 0 w 3154362"/>
                <a:gd name="connsiteY0" fmla="*/ 0 h 886185"/>
                <a:gd name="connsiteX1" fmla="*/ 3154362 w 3154362"/>
                <a:gd name="connsiteY1" fmla="*/ 879862 h 886185"/>
                <a:gd name="connsiteX0" fmla="*/ 0 w 3192462"/>
                <a:gd name="connsiteY0" fmla="*/ 0 h 1271579"/>
                <a:gd name="connsiteX1" fmla="*/ 3192462 w 3192462"/>
                <a:gd name="connsiteY1" fmla="*/ 1266976 h 1271579"/>
                <a:gd name="connsiteX0" fmla="*/ 0 w 5643562"/>
                <a:gd name="connsiteY0" fmla="*/ 0 h 988843"/>
                <a:gd name="connsiteX1" fmla="*/ 5643562 w 5643562"/>
                <a:gd name="connsiteY1" fmla="*/ 983093 h 988843"/>
                <a:gd name="connsiteX0" fmla="*/ 0 w 5643562"/>
                <a:gd name="connsiteY0" fmla="*/ 36917 h 1020010"/>
                <a:gd name="connsiteX1" fmla="*/ 5643562 w 5643562"/>
                <a:gd name="connsiteY1" fmla="*/ 1020010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3562" h="1020010">
                  <a:moveTo>
                    <a:pt x="0" y="36917"/>
                  </a:moveTo>
                  <a:cubicBezTo>
                    <a:pt x="0" y="36917"/>
                    <a:pt x="2794000" y="-293054"/>
                    <a:pt x="5643562" y="1020010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2" name="Graphic 1">
              <a:extLst>
                <a:ext uri="{FF2B5EF4-FFF2-40B4-BE49-F238E27FC236}">
                  <a16:creationId xmlns:a16="http://schemas.microsoft.com/office/drawing/2014/main" id="{718EEA4E-1C9C-DB44-A8EF-78C4E3714325}"/>
                </a:ext>
              </a:extLst>
            </p:cNvPr>
            <p:cNvSpPr/>
            <p:nvPr/>
          </p:nvSpPr>
          <p:spPr>
            <a:xfrm>
              <a:off x="5747347" y="3307667"/>
              <a:ext cx="917376" cy="228491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1952814 w 1952814"/>
                <a:gd name="connsiteY0" fmla="*/ 0 h 2263279"/>
                <a:gd name="connsiteX1" fmla="*/ 535176 w 1952814"/>
                <a:gd name="connsiteY1" fmla="*/ 2260569 h 2263279"/>
                <a:gd name="connsiteX0" fmla="*/ 0 w 3154362"/>
                <a:gd name="connsiteY0" fmla="*/ 0 h 886185"/>
                <a:gd name="connsiteX1" fmla="*/ 3154362 w 3154362"/>
                <a:gd name="connsiteY1" fmla="*/ 879862 h 886185"/>
                <a:gd name="connsiteX0" fmla="*/ 0 w 3192462"/>
                <a:gd name="connsiteY0" fmla="*/ 0 h 1271579"/>
                <a:gd name="connsiteX1" fmla="*/ 3192462 w 3192462"/>
                <a:gd name="connsiteY1" fmla="*/ 1266976 h 1271579"/>
                <a:gd name="connsiteX0" fmla="*/ 0 w 5643562"/>
                <a:gd name="connsiteY0" fmla="*/ 0 h 988843"/>
                <a:gd name="connsiteX1" fmla="*/ 5643562 w 5643562"/>
                <a:gd name="connsiteY1" fmla="*/ 983093 h 988843"/>
                <a:gd name="connsiteX0" fmla="*/ 0 w 5643562"/>
                <a:gd name="connsiteY0" fmla="*/ 36917 h 1020010"/>
                <a:gd name="connsiteX1" fmla="*/ 5643562 w 5643562"/>
                <a:gd name="connsiteY1" fmla="*/ 1020010 h 1020010"/>
                <a:gd name="connsiteX0" fmla="*/ 0 w 5285422"/>
                <a:gd name="connsiteY0" fmla="*/ 0 h 1370207"/>
                <a:gd name="connsiteX1" fmla="*/ 5285422 w 5285422"/>
                <a:gd name="connsiteY1" fmla="*/ 1370207 h 1370207"/>
                <a:gd name="connsiteX0" fmla="*/ 334931 w 1802733"/>
                <a:gd name="connsiteY0" fmla="*/ 361683 h 678940"/>
                <a:gd name="connsiteX1" fmla="*/ 1802733 w 1802733"/>
                <a:gd name="connsiteY1" fmla="*/ 678940 h 678940"/>
                <a:gd name="connsiteX0" fmla="*/ 0 w 1467802"/>
                <a:gd name="connsiteY0" fmla="*/ 78277 h 395534"/>
                <a:gd name="connsiteX1" fmla="*/ 1467802 w 1467802"/>
                <a:gd name="connsiteY1" fmla="*/ 395534 h 395534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45681 h 362938"/>
                <a:gd name="connsiteX1" fmla="*/ 1467802 w 1467802"/>
                <a:gd name="connsiteY1" fmla="*/ 362938 h 362938"/>
                <a:gd name="connsiteX0" fmla="*/ 0 w 1467802"/>
                <a:gd name="connsiteY0" fmla="*/ 38802 h 356059"/>
                <a:gd name="connsiteX1" fmla="*/ 1467802 w 1467802"/>
                <a:gd name="connsiteY1" fmla="*/ 356059 h 356059"/>
                <a:gd name="connsiteX0" fmla="*/ 0 w 1467802"/>
                <a:gd name="connsiteY0" fmla="*/ 38802 h 356059"/>
                <a:gd name="connsiteX1" fmla="*/ 1467802 w 1467802"/>
                <a:gd name="connsiteY1" fmla="*/ 356059 h 356059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0 h 509299"/>
                <a:gd name="connsiteX1" fmla="*/ 1467802 w 1467802"/>
                <a:gd name="connsiteY1" fmla="*/ 317257 h 509299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0 h 371453"/>
                <a:gd name="connsiteX1" fmla="*/ 1467802 w 1467802"/>
                <a:gd name="connsiteY1" fmla="*/ 371453 h 371453"/>
                <a:gd name="connsiteX0" fmla="*/ 0 w 1467802"/>
                <a:gd name="connsiteY0" fmla="*/ 0 h 371453"/>
                <a:gd name="connsiteX1" fmla="*/ 1467802 w 1467802"/>
                <a:gd name="connsiteY1" fmla="*/ 371453 h 37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7802" h="371453">
                  <a:moveTo>
                    <a:pt x="0" y="0"/>
                  </a:moveTo>
                  <a:cubicBezTo>
                    <a:pt x="413067" y="20588"/>
                    <a:pt x="909955" y="33433"/>
                    <a:pt x="1467802" y="371453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4" name="Graphic 1">
              <a:extLst>
                <a:ext uri="{FF2B5EF4-FFF2-40B4-BE49-F238E27FC236}">
                  <a16:creationId xmlns:a16="http://schemas.microsoft.com/office/drawing/2014/main" id="{1B289452-5A9B-414E-997A-FAE1DEF4232D}"/>
                </a:ext>
              </a:extLst>
            </p:cNvPr>
            <p:cNvSpPr/>
            <p:nvPr/>
          </p:nvSpPr>
          <p:spPr>
            <a:xfrm>
              <a:off x="3210713" y="2031762"/>
              <a:ext cx="2524077" cy="327928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0 w 2328862"/>
                <a:gd name="connsiteY0" fmla="*/ 0 h 1471020"/>
                <a:gd name="connsiteX1" fmla="*/ 2328862 w 2328862"/>
                <a:gd name="connsiteY1" fmla="*/ 1466985 h 1471020"/>
                <a:gd name="connsiteX0" fmla="*/ 0 w 2373312"/>
                <a:gd name="connsiteY0" fmla="*/ 0 h 439436"/>
                <a:gd name="connsiteX1" fmla="*/ 2373312 w 2373312"/>
                <a:gd name="connsiteY1" fmla="*/ 428229 h 439436"/>
                <a:gd name="connsiteX0" fmla="*/ 0 w 2944812"/>
                <a:gd name="connsiteY0" fmla="*/ 87923 h 87984"/>
                <a:gd name="connsiteX1" fmla="*/ 2944812 w 2944812"/>
                <a:gd name="connsiteY1" fmla="*/ 0 h 87984"/>
                <a:gd name="connsiteX0" fmla="*/ 0 w 2982912"/>
                <a:gd name="connsiteY0" fmla="*/ 0 h 43323"/>
                <a:gd name="connsiteX1" fmla="*/ 2982912 w 2982912"/>
                <a:gd name="connsiteY1" fmla="*/ 2404 h 43323"/>
                <a:gd name="connsiteX0" fmla="*/ 0 w 2982912"/>
                <a:gd name="connsiteY0" fmla="*/ 0 h 218233"/>
                <a:gd name="connsiteX1" fmla="*/ 2982912 w 2982912"/>
                <a:gd name="connsiteY1" fmla="*/ 2404 h 218233"/>
                <a:gd name="connsiteX0" fmla="*/ 0 w 2932112"/>
                <a:gd name="connsiteY0" fmla="*/ 107278 h 248249"/>
                <a:gd name="connsiteX1" fmla="*/ 2932112 w 2932112"/>
                <a:gd name="connsiteY1" fmla="*/ 0 h 248249"/>
                <a:gd name="connsiteX0" fmla="*/ 0 w 2932112"/>
                <a:gd name="connsiteY0" fmla="*/ 107278 h 352920"/>
                <a:gd name="connsiteX1" fmla="*/ 2932112 w 2932112"/>
                <a:gd name="connsiteY1" fmla="*/ 0 h 352920"/>
                <a:gd name="connsiteX0" fmla="*/ 0 w 2932112"/>
                <a:gd name="connsiteY0" fmla="*/ 107278 h 344394"/>
                <a:gd name="connsiteX1" fmla="*/ 2932112 w 2932112"/>
                <a:gd name="connsiteY1" fmla="*/ 0 h 344394"/>
                <a:gd name="connsiteX0" fmla="*/ 0 w 4166718"/>
                <a:gd name="connsiteY0" fmla="*/ 507294 h 533165"/>
                <a:gd name="connsiteX1" fmla="*/ 4166718 w 4166718"/>
                <a:gd name="connsiteY1" fmla="*/ 0 h 533165"/>
                <a:gd name="connsiteX0" fmla="*/ 0 w 4166718"/>
                <a:gd name="connsiteY0" fmla="*/ 746670 h 746670"/>
                <a:gd name="connsiteX1" fmla="*/ 4166718 w 4166718"/>
                <a:gd name="connsiteY1" fmla="*/ 239376 h 746670"/>
                <a:gd name="connsiteX0" fmla="*/ 0 w 4166718"/>
                <a:gd name="connsiteY0" fmla="*/ 736138 h 736138"/>
                <a:gd name="connsiteX1" fmla="*/ 4166718 w 4166718"/>
                <a:gd name="connsiteY1" fmla="*/ 228844 h 736138"/>
                <a:gd name="connsiteX0" fmla="*/ 0 w 4166718"/>
                <a:gd name="connsiteY0" fmla="*/ 542036 h 542036"/>
                <a:gd name="connsiteX1" fmla="*/ 4166718 w 4166718"/>
                <a:gd name="connsiteY1" fmla="*/ 34742 h 542036"/>
                <a:gd name="connsiteX0" fmla="*/ 0 w 4166718"/>
                <a:gd name="connsiteY0" fmla="*/ 507294 h 507294"/>
                <a:gd name="connsiteX1" fmla="*/ 4166718 w 4166718"/>
                <a:gd name="connsiteY1" fmla="*/ 0 h 507294"/>
                <a:gd name="connsiteX0" fmla="*/ 0 w 4089555"/>
                <a:gd name="connsiteY0" fmla="*/ 533101 h 533101"/>
                <a:gd name="connsiteX1" fmla="*/ 4089555 w 4089555"/>
                <a:gd name="connsiteY1" fmla="*/ 0 h 53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9555" h="533101">
                  <a:moveTo>
                    <a:pt x="0" y="533101"/>
                  </a:moveTo>
                  <a:cubicBezTo>
                    <a:pt x="0" y="533101"/>
                    <a:pt x="1993489" y="22480"/>
                    <a:pt x="4089555" y="0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5" name="Graphic 1">
              <a:extLst>
                <a:ext uri="{FF2B5EF4-FFF2-40B4-BE49-F238E27FC236}">
                  <a16:creationId xmlns:a16="http://schemas.microsoft.com/office/drawing/2014/main" id="{E5ED4346-6B9B-E34D-9931-510EB9B1DE62}"/>
                </a:ext>
              </a:extLst>
            </p:cNvPr>
            <p:cNvSpPr/>
            <p:nvPr/>
          </p:nvSpPr>
          <p:spPr>
            <a:xfrm>
              <a:off x="2950466" y="793367"/>
              <a:ext cx="1230265" cy="1470928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0 w 2328862"/>
                <a:gd name="connsiteY0" fmla="*/ 0 h 1471020"/>
                <a:gd name="connsiteX1" fmla="*/ 2328862 w 2328862"/>
                <a:gd name="connsiteY1" fmla="*/ 1466985 h 1471020"/>
                <a:gd name="connsiteX0" fmla="*/ 0 w 2373312"/>
                <a:gd name="connsiteY0" fmla="*/ 0 h 439436"/>
                <a:gd name="connsiteX1" fmla="*/ 2373312 w 2373312"/>
                <a:gd name="connsiteY1" fmla="*/ 428229 h 439436"/>
                <a:gd name="connsiteX0" fmla="*/ 0 w 2944812"/>
                <a:gd name="connsiteY0" fmla="*/ 87923 h 87984"/>
                <a:gd name="connsiteX1" fmla="*/ 2944812 w 2944812"/>
                <a:gd name="connsiteY1" fmla="*/ 0 h 87984"/>
                <a:gd name="connsiteX0" fmla="*/ 0 w 2982912"/>
                <a:gd name="connsiteY0" fmla="*/ 0 h 43323"/>
                <a:gd name="connsiteX1" fmla="*/ 2982912 w 2982912"/>
                <a:gd name="connsiteY1" fmla="*/ 2404 h 43323"/>
                <a:gd name="connsiteX0" fmla="*/ 0 w 2982912"/>
                <a:gd name="connsiteY0" fmla="*/ 0 h 218233"/>
                <a:gd name="connsiteX1" fmla="*/ 2982912 w 2982912"/>
                <a:gd name="connsiteY1" fmla="*/ 2404 h 218233"/>
                <a:gd name="connsiteX0" fmla="*/ 0 w 2932112"/>
                <a:gd name="connsiteY0" fmla="*/ 107278 h 248249"/>
                <a:gd name="connsiteX1" fmla="*/ 2932112 w 2932112"/>
                <a:gd name="connsiteY1" fmla="*/ 0 h 248249"/>
                <a:gd name="connsiteX0" fmla="*/ 0 w 2932112"/>
                <a:gd name="connsiteY0" fmla="*/ 107278 h 352920"/>
                <a:gd name="connsiteX1" fmla="*/ 2932112 w 2932112"/>
                <a:gd name="connsiteY1" fmla="*/ 0 h 352920"/>
                <a:gd name="connsiteX0" fmla="*/ 0 w 2932112"/>
                <a:gd name="connsiteY0" fmla="*/ 107278 h 344394"/>
                <a:gd name="connsiteX1" fmla="*/ 2932112 w 2932112"/>
                <a:gd name="connsiteY1" fmla="*/ 0 h 344394"/>
                <a:gd name="connsiteX0" fmla="*/ 0 w 4166718"/>
                <a:gd name="connsiteY0" fmla="*/ 507294 h 533165"/>
                <a:gd name="connsiteX1" fmla="*/ 4166718 w 4166718"/>
                <a:gd name="connsiteY1" fmla="*/ 0 h 533165"/>
                <a:gd name="connsiteX0" fmla="*/ 0 w 4166718"/>
                <a:gd name="connsiteY0" fmla="*/ 746670 h 746670"/>
                <a:gd name="connsiteX1" fmla="*/ 4166718 w 4166718"/>
                <a:gd name="connsiteY1" fmla="*/ 239376 h 746670"/>
                <a:gd name="connsiteX0" fmla="*/ 0 w 4166718"/>
                <a:gd name="connsiteY0" fmla="*/ 736138 h 736138"/>
                <a:gd name="connsiteX1" fmla="*/ 4166718 w 4166718"/>
                <a:gd name="connsiteY1" fmla="*/ 228844 h 736138"/>
                <a:gd name="connsiteX0" fmla="*/ 0 w 4166718"/>
                <a:gd name="connsiteY0" fmla="*/ 542036 h 542036"/>
                <a:gd name="connsiteX1" fmla="*/ 4166718 w 4166718"/>
                <a:gd name="connsiteY1" fmla="*/ 34742 h 542036"/>
                <a:gd name="connsiteX0" fmla="*/ 0 w 4166718"/>
                <a:gd name="connsiteY0" fmla="*/ 507294 h 507294"/>
                <a:gd name="connsiteX1" fmla="*/ 4166718 w 4166718"/>
                <a:gd name="connsiteY1" fmla="*/ 0 h 507294"/>
                <a:gd name="connsiteX0" fmla="*/ 819 w 1994116"/>
                <a:gd name="connsiteY0" fmla="*/ 2391241 h 2391241"/>
                <a:gd name="connsiteX1" fmla="*/ 1994116 w 1994116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3297" h="2391241">
                  <a:moveTo>
                    <a:pt x="0" y="2391241"/>
                  </a:moveTo>
                  <a:cubicBezTo>
                    <a:pt x="0" y="2391241"/>
                    <a:pt x="90138" y="461207"/>
                    <a:pt x="1993297" y="0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6" name="Graphic 1">
              <a:extLst>
                <a:ext uri="{FF2B5EF4-FFF2-40B4-BE49-F238E27FC236}">
                  <a16:creationId xmlns:a16="http://schemas.microsoft.com/office/drawing/2014/main" id="{8635E5EC-4B9F-C54C-83E1-66D64453F54B}"/>
                </a:ext>
              </a:extLst>
            </p:cNvPr>
            <p:cNvSpPr/>
            <p:nvPr/>
          </p:nvSpPr>
          <p:spPr>
            <a:xfrm>
              <a:off x="6457992" y="955537"/>
              <a:ext cx="720311" cy="383567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0 w 2328862"/>
                <a:gd name="connsiteY0" fmla="*/ 0 h 1471020"/>
                <a:gd name="connsiteX1" fmla="*/ 2328862 w 2328862"/>
                <a:gd name="connsiteY1" fmla="*/ 1466985 h 1471020"/>
                <a:gd name="connsiteX0" fmla="*/ 0 w 2373312"/>
                <a:gd name="connsiteY0" fmla="*/ 0 h 439436"/>
                <a:gd name="connsiteX1" fmla="*/ 2373312 w 2373312"/>
                <a:gd name="connsiteY1" fmla="*/ 428229 h 439436"/>
                <a:gd name="connsiteX0" fmla="*/ 0 w 2944812"/>
                <a:gd name="connsiteY0" fmla="*/ 87923 h 87984"/>
                <a:gd name="connsiteX1" fmla="*/ 2944812 w 2944812"/>
                <a:gd name="connsiteY1" fmla="*/ 0 h 87984"/>
                <a:gd name="connsiteX0" fmla="*/ 0 w 2982912"/>
                <a:gd name="connsiteY0" fmla="*/ 0 h 43323"/>
                <a:gd name="connsiteX1" fmla="*/ 2982912 w 2982912"/>
                <a:gd name="connsiteY1" fmla="*/ 2404 h 43323"/>
                <a:gd name="connsiteX0" fmla="*/ 0 w 2982912"/>
                <a:gd name="connsiteY0" fmla="*/ 0 h 218233"/>
                <a:gd name="connsiteX1" fmla="*/ 2982912 w 2982912"/>
                <a:gd name="connsiteY1" fmla="*/ 2404 h 218233"/>
                <a:gd name="connsiteX0" fmla="*/ 0 w 2932112"/>
                <a:gd name="connsiteY0" fmla="*/ 107278 h 248249"/>
                <a:gd name="connsiteX1" fmla="*/ 2932112 w 2932112"/>
                <a:gd name="connsiteY1" fmla="*/ 0 h 248249"/>
                <a:gd name="connsiteX0" fmla="*/ 0 w 2932112"/>
                <a:gd name="connsiteY0" fmla="*/ 107278 h 352920"/>
                <a:gd name="connsiteX1" fmla="*/ 2932112 w 2932112"/>
                <a:gd name="connsiteY1" fmla="*/ 0 h 352920"/>
                <a:gd name="connsiteX0" fmla="*/ 0 w 2932112"/>
                <a:gd name="connsiteY0" fmla="*/ 107278 h 344394"/>
                <a:gd name="connsiteX1" fmla="*/ 2932112 w 2932112"/>
                <a:gd name="connsiteY1" fmla="*/ 0 h 344394"/>
                <a:gd name="connsiteX0" fmla="*/ 0 w 4166718"/>
                <a:gd name="connsiteY0" fmla="*/ 507294 h 533165"/>
                <a:gd name="connsiteX1" fmla="*/ 4166718 w 4166718"/>
                <a:gd name="connsiteY1" fmla="*/ 0 h 533165"/>
                <a:gd name="connsiteX0" fmla="*/ 0 w 4166718"/>
                <a:gd name="connsiteY0" fmla="*/ 746670 h 746670"/>
                <a:gd name="connsiteX1" fmla="*/ 4166718 w 4166718"/>
                <a:gd name="connsiteY1" fmla="*/ 239376 h 746670"/>
                <a:gd name="connsiteX0" fmla="*/ 0 w 4166718"/>
                <a:gd name="connsiteY0" fmla="*/ 736138 h 736138"/>
                <a:gd name="connsiteX1" fmla="*/ 4166718 w 4166718"/>
                <a:gd name="connsiteY1" fmla="*/ 228844 h 736138"/>
                <a:gd name="connsiteX0" fmla="*/ 0 w 4166718"/>
                <a:gd name="connsiteY0" fmla="*/ 542036 h 542036"/>
                <a:gd name="connsiteX1" fmla="*/ 4166718 w 4166718"/>
                <a:gd name="connsiteY1" fmla="*/ 34742 h 542036"/>
                <a:gd name="connsiteX0" fmla="*/ 0 w 4166718"/>
                <a:gd name="connsiteY0" fmla="*/ 507294 h 507294"/>
                <a:gd name="connsiteX1" fmla="*/ 4166718 w 4166718"/>
                <a:gd name="connsiteY1" fmla="*/ 0 h 507294"/>
                <a:gd name="connsiteX0" fmla="*/ 819 w 1994116"/>
                <a:gd name="connsiteY0" fmla="*/ 2391241 h 2391241"/>
                <a:gd name="connsiteX1" fmla="*/ 1994116 w 1994116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2719815"/>
                <a:gd name="connsiteY0" fmla="*/ 2019613 h 2019613"/>
                <a:gd name="connsiteX1" fmla="*/ 2719815 w 2719815"/>
                <a:gd name="connsiteY1" fmla="*/ 0 h 2019613"/>
                <a:gd name="connsiteX0" fmla="*/ 140032 w 1307093"/>
                <a:gd name="connsiteY0" fmla="*/ 618863 h 618863"/>
                <a:gd name="connsiteX1" fmla="*/ 1307093 w 1307093"/>
                <a:gd name="connsiteY1" fmla="*/ 0 h 618863"/>
                <a:gd name="connsiteX0" fmla="*/ 0 w 1167061"/>
                <a:gd name="connsiteY0" fmla="*/ 625527 h 625527"/>
                <a:gd name="connsiteX1" fmla="*/ 1167061 w 1167061"/>
                <a:gd name="connsiteY1" fmla="*/ 6664 h 625527"/>
                <a:gd name="connsiteX0" fmla="*/ 0 w 1167061"/>
                <a:gd name="connsiteY0" fmla="*/ 619560 h 619560"/>
                <a:gd name="connsiteX1" fmla="*/ 1167061 w 1167061"/>
                <a:gd name="connsiteY1" fmla="*/ 697 h 619560"/>
                <a:gd name="connsiteX0" fmla="*/ 0 w 1167061"/>
                <a:gd name="connsiteY0" fmla="*/ 623553 h 623553"/>
                <a:gd name="connsiteX1" fmla="*/ 1167061 w 1167061"/>
                <a:gd name="connsiteY1" fmla="*/ 4690 h 62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7061" h="623553">
                  <a:moveTo>
                    <a:pt x="0" y="623553"/>
                  </a:moveTo>
                  <a:cubicBezTo>
                    <a:pt x="0" y="623553"/>
                    <a:pt x="204102" y="-62959"/>
                    <a:pt x="1167061" y="4690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7" name="Graphic 1">
              <a:extLst>
                <a:ext uri="{FF2B5EF4-FFF2-40B4-BE49-F238E27FC236}">
                  <a16:creationId xmlns:a16="http://schemas.microsoft.com/office/drawing/2014/main" id="{FCB2551E-DACD-5B4C-B9E4-7323B1F9441F}"/>
                </a:ext>
              </a:extLst>
            </p:cNvPr>
            <p:cNvSpPr/>
            <p:nvPr/>
          </p:nvSpPr>
          <p:spPr>
            <a:xfrm>
              <a:off x="7144722" y="2047408"/>
              <a:ext cx="790649" cy="247980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0 w 2328862"/>
                <a:gd name="connsiteY0" fmla="*/ 0 h 1471020"/>
                <a:gd name="connsiteX1" fmla="*/ 2328862 w 2328862"/>
                <a:gd name="connsiteY1" fmla="*/ 1466985 h 1471020"/>
                <a:gd name="connsiteX0" fmla="*/ 0 w 2373312"/>
                <a:gd name="connsiteY0" fmla="*/ 0 h 439436"/>
                <a:gd name="connsiteX1" fmla="*/ 2373312 w 2373312"/>
                <a:gd name="connsiteY1" fmla="*/ 428229 h 439436"/>
                <a:gd name="connsiteX0" fmla="*/ 0 w 2944812"/>
                <a:gd name="connsiteY0" fmla="*/ 87923 h 87984"/>
                <a:gd name="connsiteX1" fmla="*/ 2944812 w 2944812"/>
                <a:gd name="connsiteY1" fmla="*/ 0 h 87984"/>
                <a:gd name="connsiteX0" fmla="*/ 0 w 2982912"/>
                <a:gd name="connsiteY0" fmla="*/ 0 h 43323"/>
                <a:gd name="connsiteX1" fmla="*/ 2982912 w 2982912"/>
                <a:gd name="connsiteY1" fmla="*/ 2404 h 43323"/>
                <a:gd name="connsiteX0" fmla="*/ 0 w 2982912"/>
                <a:gd name="connsiteY0" fmla="*/ 0 h 218233"/>
                <a:gd name="connsiteX1" fmla="*/ 2982912 w 2982912"/>
                <a:gd name="connsiteY1" fmla="*/ 2404 h 218233"/>
                <a:gd name="connsiteX0" fmla="*/ 0 w 2932112"/>
                <a:gd name="connsiteY0" fmla="*/ 107278 h 248249"/>
                <a:gd name="connsiteX1" fmla="*/ 2932112 w 2932112"/>
                <a:gd name="connsiteY1" fmla="*/ 0 h 248249"/>
                <a:gd name="connsiteX0" fmla="*/ 0 w 2932112"/>
                <a:gd name="connsiteY0" fmla="*/ 107278 h 352920"/>
                <a:gd name="connsiteX1" fmla="*/ 2932112 w 2932112"/>
                <a:gd name="connsiteY1" fmla="*/ 0 h 352920"/>
                <a:gd name="connsiteX0" fmla="*/ 0 w 2932112"/>
                <a:gd name="connsiteY0" fmla="*/ 107278 h 344394"/>
                <a:gd name="connsiteX1" fmla="*/ 2932112 w 2932112"/>
                <a:gd name="connsiteY1" fmla="*/ 0 h 344394"/>
                <a:gd name="connsiteX0" fmla="*/ 0 w 4166718"/>
                <a:gd name="connsiteY0" fmla="*/ 507294 h 533165"/>
                <a:gd name="connsiteX1" fmla="*/ 4166718 w 4166718"/>
                <a:gd name="connsiteY1" fmla="*/ 0 h 533165"/>
                <a:gd name="connsiteX0" fmla="*/ 0 w 4166718"/>
                <a:gd name="connsiteY0" fmla="*/ 746670 h 746670"/>
                <a:gd name="connsiteX1" fmla="*/ 4166718 w 4166718"/>
                <a:gd name="connsiteY1" fmla="*/ 239376 h 746670"/>
                <a:gd name="connsiteX0" fmla="*/ 0 w 4166718"/>
                <a:gd name="connsiteY0" fmla="*/ 736138 h 736138"/>
                <a:gd name="connsiteX1" fmla="*/ 4166718 w 4166718"/>
                <a:gd name="connsiteY1" fmla="*/ 228844 h 736138"/>
                <a:gd name="connsiteX0" fmla="*/ 0 w 4166718"/>
                <a:gd name="connsiteY0" fmla="*/ 542036 h 542036"/>
                <a:gd name="connsiteX1" fmla="*/ 4166718 w 4166718"/>
                <a:gd name="connsiteY1" fmla="*/ 34742 h 542036"/>
                <a:gd name="connsiteX0" fmla="*/ 0 w 4166718"/>
                <a:gd name="connsiteY0" fmla="*/ 507294 h 507294"/>
                <a:gd name="connsiteX1" fmla="*/ 4166718 w 4166718"/>
                <a:gd name="connsiteY1" fmla="*/ 0 h 507294"/>
                <a:gd name="connsiteX0" fmla="*/ 819 w 1994116"/>
                <a:gd name="connsiteY0" fmla="*/ 2391241 h 2391241"/>
                <a:gd name="connsiteX1" fmla="*/ 1994116 w 1994116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2719815"/>
                <a:gd name="connsiteY0" fmla="*/ 2019613 h 2019613"/>
                <a:gd name="connsiteX1" fmla="*/ 2719815 w 2719815"/>
                <a:gd name="connsiteY1" fmla="*/ 0 h 2019613"/>
                <a:gd name="connsiteX0" fmla="*/ 140032 w 1307093"/>
                <a:gd name="connsiteY0" fmla="*/ 618863 h 618863"/>
                <a:gd name="connsiteX1" fmla="*/ 1307093 w 1307093"/>
                <a:gd name="connsiteY1" fmla="*/ 0 h 618863"/>
                <a:gd name="connsiteX0" fmla="*/ 0 w 1167061"/>
                <a:gd name="connsiteY0" fmla="*/ 625527 h 625527"/>
                <a:gd name="connsiteX1" fmla="*/ 1167061 w 1167061"/>
                <a:gd name="connsiteY1" fmla="*/ 6664 h 625527"/>
                <a:gd name="connsiteX0" fmla="*/ 0 w 1167061"/>
                <a:gd name="connsiteY0" fmla="*/ 619560 h 619560"/>
                <a:gd name="connsiteX1" fmla="*/ 1167061 w 1167061"/>
                <a:gd name="connsiteY1" fmla="*/ 697 h 619560"/>
                <a:gd name="connsiteX0" fmla="*/ 0 w 1167061"/>
                <a:gd name="connsiteY0" fmla="*/ 623553 h 623553"/>
                <a:gd name="connsiteX1" fmla="*/ 1167061 w 1167061"/>
                <a:gd name="connsiteY1" fmla="*/ 4690 h 623553"/>
                <a:gd name="connsiteX0" fmla="*/ 0 w 1281025"/>
                <a:gd name="connsiteY0" fmla="*/ 0 h 381674"/>
                <a:gd name="connsiteX1" fmla="*/ 1281025 w 1281025"/>
                <a:gd name="connsiteY1" fmla="*/ 381674 h 381674"/>
                <a:gd name="connsiteX0" fmla="*/ 0 w 1281025"/>
                <a:gd name="connsiteY0" fmla="*/ 37662 h 419336"/>
                <a:gd name="connsiteX1" fmla="*/ 1281025 w 1281025"/>
                <a:gd name="connsiteY1" fmla="*/ 419336 h 419336"/>
                <a:gd name="connsiteX0" fmla="*/ 0 w 1281025"/>
                <a:gd name="connsiteY0" fmla="*/ 21460 h 403134"/>
                <a:gd name="connsiteX1" fmla="*/ 1281025 w 1281025"/>
                <a:gd name="connsiteY1" fmla="*/ 403134 h 4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025" h="403134">
                  <a:moveTo>
                    <a:pt x="0" y="21460"/>
                  </a:moveTo>
                  <a:cubicBezTo>
                    <a:pt x="0" y="21460"/>
                    <a:pt x="830903" y="-136197"/>
                    <a:pt x="1281025" y="40313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DB8761-4134-D34C-ACB4-D51F239D59E8}"/>
                </a:ext>
              </a:extLst>
            </p:cNvPr>
            <p:cNvGrpSpPr/>
            <p:nvPr/>
          </p:nvGrpSpPr>
          <p:grpSpPr>
            <a:xfrm>
              <a:off x="327261" y="1865942"/>
              <a:ext cx="469893" cy="347061"/>
              <a:chOff x="9111994" y="386912"/>
              <a:chExt cx="499349" cy="352618"/>
            </a:xfrm>
          </p:grpSpPr>
          <p:sp>
            <p:nvSpPr>
              <p:cNvPr id="29" name="Freeform: Shape 159">
                <a:extLst>
                  <a:ext uri="{FF2B5EF4-FFF2-40B4-BE49-F238E27FC236}">
                    <a16:creationId xmlns:a16="http://schemas.microsoft.com/office/drawing/2014/main" id="{415138F4-BD77-A74B-8407-11BBDC073EC7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0" name="Freeform: Shape 160">
                <a:extLst>
                  <a:ext uri="{FF2B5EF4-FFF2-40B4-BE49-F238E27FC236}">
                    <a16:creationId xmlns:a16="http://schemas.microsoft.com/office/drawing/2014/main" id="{7DC8BB4C-12B3-5F4E-86A5-77F29FF3206C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1" name="Freeform: Shape 161">
                <a:extLst>
                  <a:ext uri="{FF2B5EF4-FFF2-40B4-BE49-F238E27FC236}">
                    <a16:creationId xmlns:a16="http://schemas.microsoft.com/office/drawing/2014/main" id="{471C3783-E0DF-8946-BCFA-3B72CFA8A767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2" name="Freeform: Shape 162">
                <a:extLst>
                  <a:ext uri="{FF2B5EF4-FFF2-40B4-BE49-F238E27FC236}">
                    <a16:creationId xmlns:a16="http://schemas.microsoft.com/office/drawing/2014/main" id="{E3A8F25A-6756-7645-9EAA-B6B36A094A2E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3" name="Freeform: Shape 163">
                <a:extLst>
                  <a:ext uri="{FF2B5EF4-FFF2-40B4-BE49-F238E27FC236}">
                    <a16:creationId xmlns:a16="http://schemas.microsoft.com/office/drawing/2014/main" id="{8594A394-7969-4A46-9D67-8E79481B3864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75D4A6-2991-FE43-ACE8-74A9F622745D}"/>
                </a:ext>
              </a:extLst>
            </p:cNvPr>
            <p:cNvGrpSpPr/>
            <p:nvPr/>
          </p:nvGrpSpPr>
          <p:grpSpPr>
            <a:xfrm>
              <a:off x="3817269" y="306736"/>
              <a:ext cx="489115" cy="337292"/>
              <a:chOff x="9111994" y="386912"/>
              <a:chExt cx="499349" cy="352618"/>
            </a:xfrm>
          </p:grpSpPr>
          <p:sp>
            <p:nvSpPr>
              <p:cNvPr id="35" name="Freeform: Shape 159">
                <a:extLst>
                  <a:ext uri="{FF2B5EF4-FFF2-40B4-BE49-F238E27FC236}">
                    <a16:creationId xmlns:a16="http://schemas.microsoft.com/office/drawing/2014/main" id="{E1A066AF-342C-2F4A-A064-E57301FB60C8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6" name="Freeform: Shape 160">
                <a:extLst>
                  <a:ext uri="{FF2B5EF4-FFF2-40B4-BE49-F238E27FC236}">
                    <a16:creationId xmlns:a16="http://schemas.microsoft.com/office/drawing/2014/main" id="{5248F569-CFDF-6045-A153-8BE567191AE6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9" name="Freeform: Shape 161">
                <a:extLst>
                  <a:ext uri="{FF2B5EF4-FFF2-40B4-BE49-F238E27FC236}">
                    <a16:creationId xmlns:a16="http://schemas.microsoft.com/office/drawing/2014/main" id="{200E622D-4879-834B-BF31-54F95318BD93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1" name="Freeform: Shape 162">
                <a:extLst>
                  <a:ext uri="{FF2B5EF4-FFF2-40B4-BE49-F238E27FC236}">
                    <a16:creationId xmlns:a16="http://schemas.microsoft.com/office/drawing/2014/main" id="{CA551AF0-9564-0E4C-B1C0-67CF1409794A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6" name="Freeform: Shape 163">
                <a:extLst>
                  <a:ext uri="{FF2B5EF4-FFF2-40B4-BE49-F238E27FC236}">
                    <a16:creationId xmlns:a16="http://schemas.microsoft.com/office/drawing/2014/main" id="{3623CA46-5BFB-C343-B002-11266AA63994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993D835-196C-4F4B-A506-BC78548BD64A}"/>
                </a:ext>
              </a:extLst>
            </p:cNvPr>
            <p:cNvGrpSpPr/>
            <p:nvPr/>
          </p:nvGrpSpPr>
          <p:grpSpPr>
            <a:xfrm>
              <a:off x="2168638" y="1865942"/>
              <a:ext cx="687755" cy="476420"/>
              <a:chOff x="9111994" y="386912"/>
              <a:chExt cx="499349" cy="352618"/>
            </a:xfrm>
          </p:grpSpPr>
          <p:sp>
            <p:nvSpPr>
              <p:cNvPr id="48" name="Freeform: Shape 159">
                <a:extLst>
                  <a:ext uri="{FF2B5EF4-FFF2-40B4-BE49-F238E27FC236}">
                    <a16:creationId xmlns:a16="http://schemas.microsoft.com/office/drawing/2014/main" id="{2EC3D8A9-D7D5-CB45-AD2E-26F0B046F2F8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51" name="Freeform: Shape 160">
                <a:extLst>
                  <a:ext uri="{FF2B5EF4-FFF2-40B4-BE49-F238E27FC236}">
                    <a16:creationId xmlns:a16="http://schemas.microsoft.com/office/drawing/2014/main" id="{FA48900E-7114-3242-9839-BFE60115771A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52" name="Freeform: Shape 161">
                <a:extLst>
                  <a:ext uri="{FF2B5EF4-FFF2-40B4-BE49-F238E27FC236}">
                    <a16:creationId xmlns:a16="http://schemas.microsoft.com/office/drawing/2014/main" id="{673E00F5-2106-7B47-A988-C3120F114C8C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53" name="Freeform: Shape 162">
                <a:extLst>
                  <a:ext uri="{FF2B5EF4-FFF2-40B4-BE49-F238E27FC236}">
                    <a16:creationId xmlns:a16="http://schemas.microsoft.com/office/drawing/2014/main" id="{37F83798-AB8D-9240-8512-77CEF96D3EB4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54" name="Freeform: Shape 163">
                <a:extLst>
                  <a:ext uri="{FF2B5EF4-FFF2-40B4-BE49-F238E27FC236}">
                    <a16:creationId xmlns:a16="http://schemas.microsoft.com/office/drawing/2014/main" id="{7B32ADC7-69E8-0A43-B3D5-DC6D00DA7111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9E03E13-E8B0-3443-A190-F0C9B33A8819}"/>
                </a:ext>
              </a:extLst>
            </p:cNvPr>
            <p:cNvGrpSpPr/>
            <p:nvPr/>
          </p:nvGrpSpPr>
          <p:grpSpPr>
            <a:xfrm>
              <a:off x="993924" y="3586502"/>
              <a:ext cx="687755" cy="476420"/>
              <a:chOff x="9111994" y="386912"/>
              <a:chExt cx="499349" cy="352618"/>
            </a:xfrm>
          </p:grpSpPr>
          <p:sp>
            <p:nvSpPr>
              <p:cNvPr id="65" name="Freeform: Shape 159">
                <a:extLst>
                  <a:ext uri="{FF2B5EF4-FFF2-40B4-BE49-F238E27FC236}">
                    <a16:creationId xmlns:a16="http://schemas.microsoft.com/office/drawing/2014/main" id="{56B4BA3F-DC24-754F-999A-BDB3D87E1413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66" name="Freeform: Shape 160">
                <a:extLst>
                  <a:ext uri="{FF2B5EF4-FFF2-40B4-BE49-F238E27FC236}">
                    <a16:creationId xmlns:a16="http://schemas.microsoft.com/office/drawing/2014/main" id="{557A8850-0DD2-8F4D-99FA-6106086A737B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67" name="Freeform: Shape 161">
                <a:extLst>
                  <a:ext uri="{FF2B5EF4-FFF2-40B4-BE49-F238E27FC236}">
                    <a16:creationId xmlns:a16="http://schemas.microsoft.com/office/drawing/2014/main" id="{CC26E0E3-A1FE-BA4B-AC95-A2466A79D0C0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68" name="Freeform: Shape 162">
                <a:extLst>
                  <a:ext uri="{FF2B5EF4-FFF2-40B4-BE49-F238E27FC236}">
                    <a16:creationId xmlns:a16="http://schemas.microsoft.com/office/drawing/2014/main" id="{28856DA9-497B-2C40-A5E9-F253D6B170D8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69" name="Freeform: Shape 163">
                <a:extLst>
                  <a:ext uri="{FF2B5EF4-FFF2-40B4-BE49-F238E27FC236}">
                    <a16:creationId xmlns:a16="http://schemas.microsoft.com/office/drawing/2014/main" id="{0CA687EE-9247-0743-9FA6-9D56AEAC6B19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D30D30-2080-1C4A-B5EE-A5DE2F2F1AEA}"/>
                </a:ext>
              </a:extLst>
            </p:cNvPr>
            <p:cNvSpPr txBox="1"/>
            <p:nvPr/>
          </p:nvSpPr>
          <p:spPr>
            <a:xfrm>
              <a:off x="761265" y="4100503"/>
              <a:ext cx="1998945" cy="392415"/>
            </a:xfrm>
            <a:prstGeom prst="rect">
              <a:avLst/>
            </a:prstGeom>
            <a:noFill/>
          </p:spPr>
          <p:txBody>
            <a:bodyPr wrap="none" lIns="114300" tIns="91440" rIns="114300" bIns="91440" rtlCol="0">
              <a:spAutoFit/>
            </a:bodyPr>
            <a:lstStyle/>
            <a:p>
              <a:pPr defTabSz="685730">
                <a:lnSpc>
                  <a:spcPct val="90000"/>
                </a:lnSpc>
                <a:spcAft>
                  <a:spcPts val="1125"/>
                </a:spcAft>
              </a:pPr>
              <a:r>
                <a:rPr lang="en-US" sz="1500" b="1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Infrastructure team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B75F5A-1B3F-9E47-97BE-FE7F5E3F2F84}"/>
                </a:ext>
              </a:extLst>
            </p:cNvPr>
            <p:cNvSpPr txBox="1"/>
            <p:nvPr/>
          </p:nvSpPr>
          <p:spPr>
            <a:xfrm>
              <a:off x="136572" y="1147677"/>
              <a:ext cx="899285" cy="646331"/>
            </a:xfrm>
            <a:prstGeom prst="rect">
              <a:avLst/>
            </a:prstGeom>
            <a:noFill/>
          </p:spPr>
          <p:txBody>
            <a:bodyPr wrap="none" lIns="114300" tIns="91440" rIns="114300" bIns="91440" rtlCol="0">
              <a:spAutoFit/>
            </a:bodyPr>
            <a:lstStyle/>
            <a:p>
              <a:pPr defTabSz="685730"/>
              <a:r>
                <a:rPr lang="en-US" sz="1500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Service </a:t>
              </a:r>
            </a:p>
            <a:p>
              <a:pPr defTabSz="685730"/>
              <a:r>
                <a:rPr lang="en-US" sz="1500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Teams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90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EC46-66D8-6C4B-ADFB-A7C2C238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需要哪些功能？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1B533-1934-BC42-B84B-A60A542DB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639" y="1088645"/>
            <a:ext cx="2682596" cy="31468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2FB65DE-001D-514B-A2E8-FFF41A876AF9}"/>
              </a:ext>
            </a:extLst>
          </p:cNvPr>
          <p:cNvGrpSpPr/>
          <p:nvPr/>
        </p:nvGrpSpPr>
        <p:grpSpPr>
          <a:xfrm>
            <a:off x="83421" y="1423088"/>
            <a:ext cx="5776076" cy="2848500"/>
            <a:chOff x="48937" y="219820"/>
            <a:chExt cx="8368286" cy="42730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1F3712-BF2B-BC41-BD7D-E4E7D26B48F4}"/>
                </a:ext>
              </a:extLst>
            </p:cNvPr>
            <p:cNvSpPr/>
            <p:nvPr/>
          </p:nvSpPr>
          <p:spPr>
            <a:xfrm flipH="1">
              <a:off x="4268110" y="219820"/>
              <a:ext cx="1232159" cy="123215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5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Rust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BE6CA00-F935-8B48-8441-F8D35378EE48}"/>
                </a:ext>
              </a:extLst>
            </p:cNvPr>
            <p:cNvSpPr/>
            <p:nvPr/>
          </p:nvSpPr>
          <p:spPr>
            <a:xfrm flipH="1">
              <a:off x="6718282" y="3082892"/>
              <a:ext cx="1240142" cy="1240142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2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Database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87E756E-A859-5B4E-991C-61C9A899E1FF}"/>
                </a:ext>
              </a:extLst>
            </p:cNvPr>
            <p:cNvSpPr/>
            <p:nvPr/>
          </p:nvSpPr>
          <p:spPr>
            <a:xfrm flipH="1">
              <a:off x="7958384" y="2180013"/>
              <a:ext cx="458839" cy="45883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7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DB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A11216-B303-4C4A-834C-11588D167177}"/>
                </a:ext>
              </a:extLst>
            </p:cNvPr>
            <p:cNvSpPr/>
            <p:nvPr/>
          </p:nvSpPr>
          <p:spPr>
            <a:xfrm flipH="1">
              <a:off x="7263991" y="590394"/>
              <a:ext cx="961127" cy="1012972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2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Database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755326-4964-EC4E-B97B-87D8B7D60E84}"/>
                </a:ext>
              </a:extLst>
            </p:cNvPr>
            <p:cNvSpPr/>
            <p:nvPr/>
          </p:nvSpPr>
          <p:spPr>
            <a:xfrm flipH="1">
              <a:off x="5213652" y="3061928"/>
              <a:ext cx="458839" cy="45883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7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Rust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C35080-DB36-034E-BA76-2FCD85D94B50}"/>
                </a:ext>
              </a:extLst>
            </p:cNvPr>
            <p:cNvSpPr/>
            <p:nvPr/>
          </p:nvSpPr>
          <p:spPr>
            <a:xfrm flipH="1">
              <a:off x="2723978" y="2342331"/>
              <a:ext cx="458839" cy="45883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75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Go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E25196-7E6D-C844-90D7-37CF6E8884E1}"/>
                </a:ext>
              </a:extLst>
            </p:cNvPr>
            <p:cNvSpPr/>
            <p:nvPr/>
          </p:nvSpPr>
          <p:spPr>
            <a:xfrm flipH="1">
              <a:off x="576570" y="2144263"/>
              <a:ext cx="854975" cy="854975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0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Node.is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E88C66-6656-4645-A7D1-354CE1F9E163}"/>
                </a:ext>
              </a:extLst>
            </p:cNvPr>
            <p:cNvSpPr/>
            <p:nvPr/>
          </p:nvSpPr>
          <p:spPr>
            <a:xfrm flipH="1">
              <a:off x="5819210" y="1409000"/>
              <a:ext cx="1232159" cy="123215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5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Java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0AD899-623A-944C-8D0B-0B43E268359E}"/>
                </a:ext>
              </a:extLst>
            </p:cNvPr>
            <p:cNvSpPr/>
            <p:nvPr/>
          </p:nvSpPr>
          <p:spPr>
            <a:xfrm flipH="1">
              <a:off x="2251009" y="875084"/>
              <a:ext cx="588470" cy="588470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0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Node.is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609DFF-02BF-374F-96FD-5B3C24C9CF43}"/>
                </a:ext>
              </a:extLst>
            </p:cNvPr>
            <p:cNvSpPr/>
            <p:nvPr/>
          </p:nvSpPr>
          <p:spPr>
            <a:xfrm flipH="1">
              <a:off x="3272160" y="3205408"/>
              <a:ext cx="588470" cy="588470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/>
              <a:r>
                <a:rPr lang="en-US" sz="1000" kern="0" dirty="0">
                  <a:solidFill>
                    <a:schemeClr val="bg2">
                      <a:lumMod val="10000"/>
                    </a:schemeClr>
                  </a:solidFill>
                  <a:latin typeface="Amazon Ember Light"/>
                </a:rPr>
                <a:t>Node.is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9B1D21A-0CD9-5C45-A67A-0A2C32DDF210}"/>
                </a:ext>
              </a:extLst>
            </p:cNvPr>
            <p:cNvCxnSpPr>
              <a:cxnSpLocks/>
            </p:cNvCxnSpPr>
            <p:nvPr/>
          </p:nvCxnSpPr>
          <p:spPr>
            <a:xfrm>
              <a:off x="1489572" y="2570611"/>
              <a:ext cx="1176379" cy="10563"/>
            </a:xfrm>
            <a:prstGeom prst="curvedConnector3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</p:cxnSp>
        <p:sp>
          <p:nvSpPr>
            <p:cNvPr id="17" name="Graphic 1">
              <a:extLst>
                <a:ext uri="{FF2B5EF4-FFF2-40B4-BE49-F238E27FC236}">
                  <a16:creationId xmlns:a16="http://schemas.microsoft.com/office/drawing/2014/main" id="{69274873-1675-F94F-8235-F0E1E340E9D4}"/>
                </a:ext>
              </a:extLst>
            </p:cNvPr>
            <p:cNvSpPr/>
            <p:nvPr/>
          </p:nvSpPr>
          <p:spPr>
            <a:xfrm flipV="1">
              <a:off x="988021" y="1168024"/>
              <a:ext cx="1225352" cy="964259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0562" h="1567572">
                  <a:moveTo>
                    <a:pt x="0" y="0"/>
                  </a:moveTo>
                  <a:cubicBezTo>
                    <a:pt x="0" y="0"/>
                    <a:pt x="190500" y="1657215"/>
                    <a:pt x="1960562" y="156376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18" name="Graphic 1">
              <a:extLst>
                <a:ext uri="{FF2B5EF4-FFF2-40B4-BE49-F238E27FC236}">
                  <a16:creationId xmlns:a16="http://schemas.microsoft.com/office/drawing/2014/main" id="{49D87520-C246-D446-A068-9CC8355F7F51}"/>
                </a:ext>
              </a:extLst>
            </p:cNvPr>
            <p:cNvSpPr/>
            <p:nvPr/>
          </p:nvSpPr>
          <p:spPr>
            <a:xfrm rot="16200000" flipV="1">
              <a:off x="1954388" y="2329794"/>
              <a:ext cx="235607" cy="1207979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868805 w 868805"/>
                <a:gd name="connsiteY0" fmla="*/ 0 h 2276169"/>
                <a:gd name="connsiteX1" fmla="*/ 759267 w 868805"/>
                <a:gd name="connsiteY1" fmla="*/ 2273473 h 2276169"/>
                <a:gd name="connsiteX0" fmla="*/ 849596 w 849596"/>
                <a:gd name="connsiteY0" fmla="*/ 0 h 2082845"/>
                <a:gd name="connsiteX1" fmla="*/ 765458 w 849596"/>
                <a:gd name="connsiteY1" fmla="*/ 2079916 h 2082845"/>
                <a:gd name="connsiteX0" fmla="*/ 584590 w 584590"/>
                <a:gd name="connsiteY0" fmla="*/ 0 h 2079916"/>
                <a:gd name="connsiteX1" fmla="*/ 500452 w 584590"/>
                <a:gd name="connsiteY1" fmla="*/ 2079916 h 2079916"/>
                <a:gd name="connsiteX0" fmla="*/ 415647 w 415647"/>
                <a:gd name="connsiteY0" fmla="*/ 0 h 2079916"/>
                <a:gd name="connsiteX1" fmla="*/ 331509 w 415647"/>
                <a:gd name="connsiteY1" fmla="*/ 2079916 h 2079916"/>
                <a:gd name="connsiteX0" fmla="*/ 396201 w 396201"/>
                <a:gd name="connsiteY0" fmla="*/ 0 h 1925071"/>
                <a:gd name="connsiteX1" fmla="*/ 337463 w 396201"/>
                <a:gd name="connsiteY1" fmla="*/ 1925071 h 1925071"/>
                <a:gd name="connsiteX0" fmla="*/ 376971 w 376971"/>
                <a:gd name="connsiteY0" fmla="*/ 0 h 1963782"/>
                <a:gd name="connsiteX1" fmla="*/ 343633 w 376971"/>
                <a:gd name="connsiteY1" fmla="*/ 1963782 h 196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6971" h="1963782">
                  <a:moveTo>
                    <a:pt x="376971" y="0"/>
                  </a:moveTo>
                  <a:cubicBezTo>
                    <a:pt x="376971" y="0"/>
                    <a:pt x="-448530" y="818467"/>
                    <a:pt x="343633" y="196378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19" name="Graphic 1">
              <a:extLst>
                <a:ext uri="{FF2B5EF4-FFF2-40B4-BE49-F238E27FC236}">
                  <a16:creationId xmlns:a16="http://schemas.microsoft.com/office/drawing/2014/main" id="{446D2DF8-4F34-C94D-A8C8-0D4D2A3B6215}"/>
                </a:ext>
              </a:extLst>
            </p:cNvPr>
            <p:cNvSpPr/>
            <p:nvPr/>
          </p:nvSpPr>
          <p:spPr>
            <a:xfrm rot="19514678">
              <a:off x="3030116" y="2854280"/>
              <a:ext cx="87222" cy="558143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868805 w 868805"/>
                <a:gd name="connsiteY0" fmla="*/ 0 h 2276169"/>
                <a:gd name="connsiteX1" fmla="*/ 759267 w 868805"/>
                <a:gd name="connsiteY1" fmla="*/ 2273473 h 2276169"/>
                <a:gd name="connsiteX0" fmla="*/ 849596 w 849596"/>
                <a:gd name="connsiteY0" fmla="*/ 0 h 2082845"/>
                <a:gd name="connsiteX1" fmla="*/ 765458 w 849596"/>
                <a:gd name="connsiteY1" fmla="*/ 2079916 h 2082845"/>
                <a:gd name="connsiteX0" fmla="*/ 584590 w 584590"/>
                <a:gd name="connsiteY0" fmla="*/ 0 h 2079916"/>
                <a:gd name="connsiteX1" fmla="*/ 500452 w 584590"/>
                <a:gd name="connsiteY1" fmla="*/ 2079916 h 2079916"/>
                <a:gd name="connsiteX0" fmla="*/ 415647 w 415647"/>
                <a:gd name="connsiteY0" fmla="*/ 0 h 2079916"/>
                <a:gd name="connsiteX1" fmla="*/ 331509 w 415647"/>
                <a:gd name="connsiteY1" fmla="*/ 2079916 h 2079916"/>
                <a:gd name="connsiteX0" fmla="*/ 396201 w 396201"/>
                <a:gd name="connsiteY0" fmla="*/ 0 h 1925071"/>
                <a:gd name="connsiteX1" fmla="*/ 337463 w 396201"/>
                <a:gd name="connsiteY1" fmla="*/ 1925071 h 1925071"/>
                <a:gd name="connsiteX0" fmla="*/ 376971 w 376971"/>
                <a:gd name="connsiteY0" fmla="*/ 0 h 1963782"/>
                <a:gd name="connsiteX1" fmla="*/ 343633 w 376971"/>
                <a:gd name="connsiteY1" fmla="*/ 1963782 h 1963782"/>
                <a:gd name="connsiteX0" fmla="*/ 384925 w 384925"/>
                <a:gd name="connsiteY0" fmla="*/ 0 h 1962241"/>
                <a:gd name="connsiteX1" fmla="*/ 341046 w 384925"/>
                <a:gd name="connsiteY1" fmla="*/ 1962241 h 1962241"/>
                <a:gd name="connsiteX0" fmla="*/ 173672 w 435704"/>
                <a:gd name="connsiteY0" fmla="*/ 0 h 1200219"/>
                <a:gd name="connsiteX1" fmla="*/ 435704 w 435704"/>
                <a:gd name="connsiteY1" fmla="*/ 1200219 h 1200219"/>
                <a:gd name="connsiteX0" fmla="*/ 130188 w 392220"/>
                <a:gd name="connsiteY0" fmla="*/ 0 h 1200219"/>
                <a:gd name="connsiteX1" fmla="*/ 392220 w 392220"/>
                <a:gd name="connsiteY1" fmla="*/ 1200219 h 1200219"/>
                <a:gd name="connsiteX0" fmla="*/ 112757 w 374789"/>
                <a:gd name="connsiteY0" fmla="*/ 0 h 1200219"/>
                <a:gd name="connsiteX1" fmla="*/ 374789 w 374789"/>
                <a:gd name="connsiteY1" fmla="*/ 1200219 h 1200219"/>
                <a:gd name="connsiteX0" fmla="*/ 477377 w 477377"/>
                <a:gd name="connsiteY0" fmla="*/ 0 h 1146837"/>
                <a:gd name="connsiteX1" fmla="*/ 234842 w 477377"/>
                <a:gd name="connsiteY1" fmla="*/ 1146837 h 1146837"/>
                <a:gd name="connsiteX0" fmla="*/ 393331 w 393331"/>
                <a:gd name="connsiteY0" fmla="*/ 0 h 1146837"/>
                <a:gd name="connsiteX1" fmla="*/ 150796 w 393331"/>
                <a:gd name="connsiteY1" fmla="*/ 1146837 h 1146837"/>
                <a:gd name="connsiteX0" fmla="*/ 219638 w 219638"/>
                <a:gd name="connsiteY0" fmla="*/ 0 h 968339"/>
                <a:gd name="connsiteX1" fmla="*/ 191747 w 219638"/>
                <a:gd name="connsiteY1" fmla="*/ 968339 h 968339"/>
                <a:gd name="connsiteX0" fmla="*/ 154002 w 154002"/>
                <a:gd name="connsiteY0" fmla="*/ 0 h 968339"/>
                <a:gd name="connsiteX1" fmla="*/ 126111 w 154002"/>
                <a:gd name="connsiteY1" fmla="*/ 968339 h 968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002" h="968339">
                  <a:moveTo>
                    <a:pt x="154002" y="0"/>
                  </a:moveTo>
                  <a:cubicBezTo>
                    <a:pt x="154002" y="0"/>
                    <a:pt x="-173083" y="510205"/>
                    <a:pt x="126111" y="968339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0" name="Graphic 1">
              <a:extLst>
                <a:ext uri="{FF2B5EF4-FFF2-40B4-BE49-F238E27FC236}">
                  <a16:creationId xmlns:a16="http://schemas.microsoft.com/office/drawing/2014/main" id="{9AAB704C-DD1B-3C44-9826-CA8ED14F7040}"/>
                </a:ext>
              </a:extLst>
            </p:cNvPr>
            <p:cNvSpPr/>
            <p:nvPr/>
          </p:nvSpPr>
          <p:spPr>
            <a:xfrm>
              <a:off x="3194647" y="2740929"/>
              <a:ext cx="1971476" cy="545118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1952814 w 1952814"/>
                <a:gd name="connsiteY0" fmla="*/ 0 h 2263279"/>
                <a:gd name="connsiteX1" fmla="*/ 535176 w 1952814"/>
                <a:gd name="connsiteY1" fmla="*/ 2260569 h 2263279"/>
                <a:gd name="connsiteX0" fmla="*/ 0 w 3154362"/>
                <a:gd name="connsiteY0" fmla="*/ 0 h 886185"/>
                <a:gd name="connsiteX1" fmla="*/ 3154362 w 3154362"/>
                <a:gd name="connsiteY1" fmla="*/ 879862 h 88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4362" h="886185">
                  <a:moveTo>
                    <a:pt x="0" y="0"/>
                  </a:moveTo>
                  <a:cubicBezTo>
                    <a:pt x="0" y="0"/>
                    <a:pt x="1384300" y="973313"/>
                    <a:pt x="3154362" y="87986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1" name="Graphic 1">
              <a:extLst>
                <a:ext uri="{FF2B5EF4-FFF2-40B4-BE49-F238E27FC236}">
                  <a16:creationId xmlns:a16="http://schemas.microsoft.com/office/drawing/2014/main" id="{921F0D2D-A9AA-684D-A1D9-7DA6F70AA5BF}"/>
                </a:ext>
              </a:extLst>
            </p:cNvPr>
            <p:cNvSpPr/>
            <p:nvPr/>
          </p:nvSpPr>
          <p:spPr>
            <a:xfrm>
              <a:off x="3266084" y="2575345"/>
              <a:ext cx="3527226" cy="627437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1952814 w 1952814"/>
                <a:gd name="connsiteY0" fmla="*/ 0 h 2263279"/>
                <a:gd name="connsiteX1" fmla="*/ 535176 w 1952814"/>
                <a:gd name="connsiteY1" fmla="*/ 2260569 h 2263279"/>
                <a:gd name="connsiteX0" fmla="*/ 0 w 3154362"/>
                <a:gd name="connsiteY0" fmla="*/ 0 h 886185"/>
                <a:gd name="connsiteX1" fmla="*/ 3154362 w 3154362"/>
                <a:gd name="connsiteY1" fmla="*/ 879862 h 886185"/>
                <a:gd name="connsiteX0" fmla="*/ 0 w 3192462"/>
                <a:gd name="connsiteY0" fmla="*/ 0 h 1271579"/>
                <a:gd name="connsiteX1" fmla="*/ 3192462 w 3192462"/>
                <a:gd name="connsiteY1" fmla="*/ 1266976 h 1271579"/>
                <a:gd name="connsiteX0" fmla="*/ 0 w 5643562"/>
                <a:gd name="connsiteY0" fmla="*/ 0 h 988843"/>
                <a:gd name="connsiteX1" fmla="*/ 5643562 w 5643562"/>
                <a:gd name="connsiteY1" fmla="*/ 983093 h 988843"/>
                <a:gd name="connsiteX0" fmla="*/ 0 w 5643562"/>
                <a:gd name="connsiteY0" fmla="*/ 36917 h 1020010"/>
                <a:gd name="connsiteX1" fmla="*/ 5643562 w 5643562"/>
                <a:gd name="connsiteY1" fmla="*/ 1020010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3562" h="1020010">
                  <a:moveTo>
                    <a:pt x="0" y="36917"/>
                  </a:moveTo>
                  <a:cubicBezTo>
                    <a:pt x="0" y="36917"/>
                    <a:pt x="2794000" y="-293054"/>
                    <a:pt x="5643562" y="1020010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2" name="Graphic 1">
              <a:extLst>
                <a:ext uri="{FF2B5EF4-FFF2-40B4-BE49-F238E27FC236}">
                  <a16:creationId xmlns:a16="http://schemas.microsoft.com/office/drawing/2014/main" id="{AFEA55B3-E2ED-7D41-932D-D0D46BF29E4B}"/>
                </a:ext>
              </a:extLst>
            </p:cNvPr>
            <p:cNvSpPr/>
            <p:nvPr/>
          </p:nvSpPr>
          <p:spPr>
            <a:xfrm>
              <a:off x="5747347" y="3307667"/>
              <a:ext cx="917376" cy="228491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1952814 w 1952814"/>
                <a:gd name="connsiteY0" fmla="*/ 0 h 2263279"/>
                <a:gd name="connsiteX1" fmla="*/ 535176 w 1952814"/>
                <a:gd name="connsiteY1" fmla="*/ 2260569 h 2263279"/>
                <a:gd name="connsiteX0" fmla="*/ 0 w 3154362"/>
                <a:gd name="connsiteY0" fmla="*/ 0 h 886185"/>
                <a:gd name="connsiteX1" fmla="*/ 3154362 w 3154362"/>
                <a:gd name="connsiteY1" fmla="*/ 879862 h 886185"/>
                <a:gd name="connsiteX0" fmla="*/ 0 w 3192462"/>
                <a:gd name="connsiteY0" fmla="*/ 0 h 1271579"/>
                <a:gd name="connsiteX1" fmla="*/ 3192462 w 3192462"/>
                <a:gd name="connsiteY1" fmla="*/ 1266976 h 1271579"/>
                <a:gd name="connsiteX0" fmla="*/ 0 w 5643562"/>
                <a:gd name="connsiteY0" fmla="*/ 0 h 988843"/>
                <a:gd name="connsiteX1" fmla="*/ 5643562 w 5643562"/>
                <a:gd name="connsiteY1" fmla="*/ 983093 h 988843"/>
                <a:gd name="connsiteX0" fmla="*/ 0 w 5643562"/>
                <a:gd name="connsiteY0" fmla="*/ 36917 h 1020010"/>
                <a:gd name="connsiteX1" fmla="*/ 5643562 w 5643562"/>
                <a:gd name="connsiteY1" fmla="*/ 1020010 h 1020010"/>
                <a:gd name="connsiteX0" fmla="*/ 0 w 5285422"/>
                <a:gd name="connsiteY0" fmla="*/ 0 h 1370207"/>
                <a:gd name="connsiteX1" fmla="*/ 5285422 w 5285422"/>
                <a:gd name="connsiteY1" fmla="*/ 1370207 h 1370207"/>
                <a:gd name="connsiteX0" fmla="*/ 334931 w 1802733"/>
                <a:gd name="connsiteY0" fmla="*/ 361683 h 678940"/>
                <a:gd name="connsiteX1" fmla="*/ 1802733 w 1802733"/>
                <a:gd name="connsiteY1" fmla="*/ 678940 h 678940"/>
                <a:gd name="connsiteX0" fmla="*/ 0 w 1467802"/>
                <a:gd name="connsiteY0" fmla="*/ 78277 h 395534"/>
                <a:gd name="connsiteX1" fmla="*/ 1467802 w 1467802"/>
                <a:gd name="connsiteY1" fmla="*/ 395534 h 395534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45681 h 362938"/>
                <a:gd name="connsiteX1" fmla="*/ 1467802 w 1467802"/>
                <a:gd name="connsiteY1" fmla="*/ 362938 h 362938"/>
                <a:gd name="connsiteX0" fmla="*/ 0 w 1467802"/>
                <a:gd name="connsiteY0" fmla="*/ 38802 h 356059"/>
                <a:gd name="connsiteX1" fmla="*/ 1467802 w 1467802"/>
                <a:gd name="connsiteY1" fmla="*/ 356059 h 356059"/>
                <a:gd name="connsiteX0" fmla="*/ 0 w 1467802"/>
                <a:gd name="connsiteY0" fmla="*/ 38802 h 356059"/>
                <a:gd name="connsiteX1" fmla="*/ 1467802 w 1467802"/>
                <a:gd name="connsiteY1" fmla="*/ 356059 h 356059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0 h 509299"/>
                <a:gd name="connsiteX1" fmla="*/ 1467802 w 1467802"/>
                <a:gd name="connsiteY1" fmla="*/ 317257 h 509299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0 h 317257"/>
                <a:gd name="connsiteX1" fmla="*/ 1467802 w 1467802"/>
                <a:gd name="connsiteY1" fmla="*/ 317257 h 317257"/>
                <a:gd name="connsiteX0" fmla="*/ 0 w 1467802"/>
                <a:gd name="connsiteY0" fmla="*/ 0 h 371453"/>
                <a:gd name="connsiteX1" fmla="*/ 1467802 w 1467802"/>
                <a:gd name="connsiteY1" fmla="*/ 371453 h 371453"/>
                <a:gd name="connsiteX0" fmla="*/ 0 w 1467802"/>
                <a:gd name="connsiteY0" fmla="*/ 0 h 371453"/>
                <a:gd name="connsiteX1" fmla="*/ 1467802 w 1467802"/>
                <a:gd name="connsiteY1" fmla="*/ 371453 h 37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7802" h="371453">
                  <a:moveTo>
                    <a:pt x="0" y="0"/>
                  </a:moveTo>
                  <a:cubicBezTo>
                    <a:pt x="413067" y="20588"/>
                    <a:pt x="909955" y="33433"/>
                    <a:pt x="1467802" y="371453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3" name="Graphic 1">
              <a:extLst>
                <a:ext uri="{FF2B5EF4-FFF2-40B4-BE49-F238E27FC236}">
                  <a16:creationId xmlns:a16="http://schemas.microsoft.com/office/drawing/2014/main" id="{FC6387A3-162E-AD48-9090-8BCB6AF3F7CE}"/>
                </a:ext>
              </a:extLst>
            </p:cNvPr>
            <p:cNvSpPr/>
            <p:nvPr/>
          </p:nvSpPr>
          <p:spPr>
            <a:xfrm>
              <a:off x="3210713" y="2031762"/>
              <a:ext cx="2524077" cy="327928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0 w 2328862"/>
                <a:gd name="connsiteY0" fmla="*/ 0 h 1471020"/>
                <a:gd name="connsiteX1" fmla="*/ 2328862 w 2328862"/>
                <a:gd name="connsiteY1" fmla="*/ 1466985 h 1471020"/>
                <a:gd name="connsiteX0" fmla="*/ 0 w 2373312"/>
                <a:gd name="connsiteY0" fmla="*/ 0 h 439436"/>
                <a:gd name="connsiteX1" fmla="*/ 2373312 w 2373312"/>
                <a:gd name="connsiteY1" fmla="*/ 428229 h 439436"/>
                <a:gd name="connsiteX0" fmla="*/ 0 w 2944812"/>
                <a:gd name="connsiteY0" fmla="*/ 87923 h 87984"/>
                <a:gd name="connsiteX1" fmla="*/ 2944812 w 2944812"/>
                <a:gd name="connsiteY1" fmla="*/ 0 h 87984"/>
                <a:gd name="connsiteX0" fmla="*/ 0 w 2982912"/>
                <a:gd name="connsiteY0" fmla="*/ 0 h 43323"/>
                <a:gd name="connsiteX1" fmla="*/ 2982912 w 2982912"/>
                <a:gd name="connsiteY1" fmla="*/ 2404 h 43323"/>
                <a:gd name="connsiteX0" fmla="*/ 0 w 2982912"/>
                <a:gd name="connsiteY0" fmla="*/ 0 h 218233"/>
                <a:gd name="connsiteX1" fmla="*/ 2982912 w 2982912"/>
                <a:gd name="connsiteY1" fmla="*/ 2404 h 218233"/>
                <a:gd name="connsiteX0" fmla="*/ 0 w 2932112"/>
                <a:gd name="connsiteY0" fmla="*/ 107278 h 248249"/>
                <a:gd name="connsiteX1" fmla="*/ 2932112 w 2932112"/>
                <a:gd name="connsiteY1" fmla="*/ 0 h 248249"/>
                <a:gd name="connsiteX0" fmla="*/ 0 w 2932112"/>
                <a:gd name="connsiteY0" fmla="*/ 107278 h 352920"/>
                <a:gd name="connsiteX1" fmla="*/ 2932112 w 2932112"/>
                <a:gd name="connsiteY1" fmla="*/ 0 h 352920"/>
                <a:gd name="connsiteX0" fmla="*/ 0 w 2932112"/>
                <a:gd name="connsiteY0" fmla="*/ 107278 h 344394"/>
                <a:gd name="connsiteX1" fmla="*/ 2932112 w 2932112"/>
                <a:gd name="connsiteY1" fmla="*/ 0 h 344394"/>
                <a:gd name="connsiteX0" fmla="*/ 0 w 4166718"/>
                <a:gd name="connsiteY0" fmla="*/ 507294 h 533165"/>
                <a:gd name="connsiteX1" fmla="*/ 4166718 w 4166718"/>
                <a:gd name="connsiteY1" fmla="*/ 0 h 533165"/>
                <a:gd name="connsiteX0" fmla="*/ 0 w 4166718"/>
                <a:gd name="connsiteY0" fmla="*/ 746670 h 746670"/>
                <a:gd name="connsiteX1" fmla="*/ 4166718 w 4166718"/>
                <a:gd name="connsiteY1" fmla="*/ 239376 h 746670"/>
                <a:gd name="connsiteX0" fmla="*/ 0 w 4166718"/>
                <a:gd name="connsiteY0" fmla="*/ 736138 h 736138"/>
                <a:gd name="connsiteX1" fmla="*/ 4166718 w 4166718"/>
                <a:gd name="connsiteY1" fmla="*/ 228844 h 736138"/>
                <a:gd name="connsiteX0" fmla="*/ 0 w 4166718"/>
                <a:gd name="connsiteY0" fmla="*/ 542036 h 542036"/>
                <a:gd name="connsiteX1" fmla="*/ 4166718 w 4166718"/>
                <a:gd name="connsiteY1" fmla="*/ 34742 h 542036"/>
                <a:gd name="connsiteX0" fmla="*/ 0 w 4166718"/>
                <a:gd name="connsiteY0" fmla="*/ 507294 h 507294"/>
                <a:gd name="connsiteX1" fmla="*/ 4166718 w 4166718"/>
                <a:gd name="connsiteY1" fmla="*/ 0 h 507294"/>
                <a:gd name="connsiteX0" fmla="*/ 0 w 4089555"/>
                <a:gd name="connsiteY0" fmla="*/ 533101 h 533101"/>
                <a:gd name="connsiteX1" fmla="*/ 4089555 w 4089555"/>
                <a:gd name="connsiteY1" fmla="*/ 0 h 53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9555" h="533101">
                  <a:moveTo>
                    <a:pt x="0" y="533101"/>
                  </a:moveTo>
                  <a:cubicBezTo>
                    <a:pt x="0" y="533101"/>
                    <a:pt x="1993489" y="22480"/>
                    <a:pt x="4089555" y="0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4" name="Graphic 1">
              <a:extLst>
                <a:ext uri="{FF2B5EF4-FFF2-40B4-BE49-F238E27FC236}">
                  <a16:creationId xmlns:a16="http://schemas.microsoft.com/office/drawing/2014/main" id="{498EB729-3F48-6846-A1CB-69E3B68B289A}"/>
                </a:ext>
              </a:extLst>
            </p:cNvPr>
            <p:cNvSpPr/>
            <p:nvPr/>
          </p:nvSpPr>
          <p:spPr>
            <a:xfrm>
              <a:off x="2950466" y="793367"/>
              <a:ext cx="1230265" cy="1470928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0 w 2328862"/>
                <a:gd name="connsiteY0" fmla="*/ 0 h 1471020"/>
                <a:gd name="connsiteX1" fmla="*/ 2328862 w 2328862"/>
                <a:gd name="connsiteY1" fmla="*/ 1466985 h 1471020"/>
                <a:gd name="connsiteX0" fmla="*/ 0 w 2373312"/>
                <a:gd name="connsiteY0" fmla="*/ 0 h 439436"/>
                <a:gd name="connsiteX1" fmla="*/ 2373312 w 2373312"/>
                <a:gd name="connsiteY1" fmla="*/ 428229 h 439436"/>
                <a:gd name="connsiteX0" fmla="*/ 0 w 2944812"/>
                <a:gd name="connsiteY0" fmla="*/ 87923 h 87984"/>
                <a:gd name="connsiteX1" fmla="*/ 2944812 w 2944812"/>
                <a:gd name="connsiteY1" fmla="*/ 0 h 87984"/>
                <a:gd name="connsiteX0" fmla="*/ 0 w 2982912"/>
                <a:gd name="connsiteY0" fmla="*/ 0 h 43323"/>
                <a:gd name="connsiteX1" fmla="*/ 2982912 w 2982912"/>
                <a:gd name="connsiteY1" fmla="*/ 2404 h 43323"/>
                <a:gd name="connsiteX0" fmla="*/ 0 w 2982912"/>
                <a:gd name="connsiteY0" fmla="*/ 0 h 218233"/>
                <a:gd name="connsiteX1" fmla="*/ 2982912 w 2982912"/>
                <a:gd name="connsiteY1" fmla="*/ 2404 h 218233"/>
                <a:gd name="connsiteX0" fmla="*/ 0 w 2932112"/>
                <a:gd name="connsiteY0" fmla="*/ 107278 h 248249"/>
                <a:gd name="connsiteX1" fmla="*/ 2932112 w 2932112"/>
                <a:gd name="connsiteY1" fmla="*/ 0 h 248249"/>
                <a:gd name="connsiteX0" fmla="*/ 0 w 2932112"/>
                <a:gd name="connsiteY0" fmla="*/ 107278 h 352920"/>
                <a:gd name="connsiteX1" fmla="*/ 2932112 w 2932112"/>
                <a:gd name="connsiteY1" fmla="*/ 0 h 352920"/>
                <a:gd name="connsiteX0" fmla="*/ 0 w 2932112"/>
                <a:gd name="connsiteY0" fmla="*/ 107278 h 344394"/>
                <a:gd name="connsiteX1" fmla="*/ 2932112 w 2932112"/>
                <a:gd name="connsiteY1" fmla="*/ 0 h 344394"/>
                <a:gd name="connsiteX0" fmla="*/ 0 w 4166718"/>
                <a:gd name="connsiteY0" fmla="*/ 507294 h 533165"/>
                <a:gd name="connsiteX1" fmla="*/ 4166718 w 4166718"/>
                <a:gd name="connsiteY1" fmla="*/ 0 h 533165"/>
                <a:gd name="connsiteX0" fmla="*/ 0 w 4166718"/>
                <a:gd name="connsiteY0" fmla="*/ 746670 h 746670"/>
                <a:gd name="connsiteX1" fmla="*/ 4166718 w 4166718"/>
                <a:gd name="connsiteY1" fmla="*/ 239376 h 746670"/>
                <a:gd name="connsiteX0" fmla="*/ 0 w 4166718"/>
                <a:gd name="connsiteY0" fmla="*/ 736138 h 736138"/>
                <a:gd name="connsiteX1" fmla="*/ 4166718 w 4166718"/>
                <a:gd name="connsiteY1" fmla="*/ 228844 h 736138"/>
                <a:gd name="connsiteX0" fmla="*/ 0 w 4166718"/>
                <a:gd name="connsiteY0" fmla="*/ 542036 h 542036"/>
                <a:gd name="connsiteX1" fmla="*/ 4166718 w 4166718"/>
                <a:gd name="connsiteY1" fmla="*/ 34742 h 542036"/>
                <a:gd name="connsiteX0" fmla="*/ 0 w 4166718"/>
                <a:gd name="connsiteY0" fmla="*/ 507294 h 507294"/>
                <a:gd name="connsiteX1" fmla="*/ 4166718 w 4166718"/>
                <a:gd name="connsiteY1" fmla="*/ 0 h 507294"/>
                <a:gd name="connsiteX0" fmla="*/ 819 w 1994116"/>
                <a:gd name="connsiteY0" fmla="*/ 2391241 h 2391241"/>
                <a:gd name="connsiteX1" fmla="*/ 1994116 w 1994116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3297" h="2391241">
                  <a:moveTo>
                    <a:pt x="0" y="2391241"/>
                  </a:moveTo>
                  <a:cubicBezTo>
                    <a:pt x="0" y="2391241"/>
                    <a:pt x="90138" y="461207"/>
                    <a:pt x="1993297" y="0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5" name="Graphic 1">
              <a:extLst>
                <a:ext uri="{FF2B5EF4-FFF2-40B4-BE49-F238E27FC236}">
                  <a16:creationId xmlns:a16="http://schemas.microsoft.com/office/drawing/2014/main" id="{00BF8CE9-F1CB-E441-82E5-E374346F0804}"/>
                </a:ext>
              </a:extLst>
            </p:cNvPr>
            <p:cNvSpPr/>
            <p:nvPr/>
          </p:nvSpPr>
          <p:spPr>
            <a:xfrm>
              <a:off x="6457992" y="955537"/>
              <a:ext cx="720311" cy="383567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0 w 2328862"/>
                <a:gd name="connsiteY0" fmla="*/ 0 h 1471020"/>
                <a:gd name="connsiteX1" fmla="*/ 2328862 w 2328862"/>
                <a:gd name="connsiteY1" fmla="*/ 1466985 h 1471020"/>
                <a:gd name="connsiteX0" fmla="*/ 0 w 2373312"/>
                <a:gd name="connsiteY0" fmla="*/ 0 h 439436"/>
                <a:gd name="connsiteX1" fmla="*/ 2373312 w 2373312"/>
                <a:gd name="connsiteY1" fmla="*/ 428229 h 439436"/>
                <a:gd name="connsiteX0" fmla="*/ 0 w 2944812"/>
                <a:gd name="connsiteY0" fmla="*/ 87923 h 87984"/>
                <a:gd name="connsiteX1" fmla="*/ 2944812 w 2944812"/>
                <a:gd name="connsiteY1" fmla="*/ 0 h 87984"/>
                <a:gd name="connsiteX0" fmla="*/ 0 w 2982912"/>
                <a:gd name="connsiteY0" fmla="*/ 0 h 43323"/>
                <a:gd name="connsiteX1" fmla="*/ 2982912 w 2982912"/>
                <a:gd name="connsiteY1" fmla="*/ 2404 h 43323"/>
                <a:gd name="connsiteX0" fmla="*/ 0 w 2982912"/>
                <a:gd name="connsiteY0" fmla="*/ 0 h 218233"/>
                <a:gd name="connsiteX1" fmla="*/ 2982912 w 2982912"/>
                <a:gd name="connsiteY1" fmla="*/ 2404 h 218233"/>
                <a:gd name="connsiteX0" fmla="*/ 0 w 2932112"/>
                <a:gd name="connsiteY0" fmla="*/ 107278 h 248249"/>
                <a:gd name="connsiteX1" fmla="*/ 2932112 w 2932112"/>
                <a:gd name="connsiteY1" fmla="*/ 0 h 248249"/>
                <a:gd name="connsiteX0" fmla="*/ 0 w 2932112"/>
                <a:gd name="connsiteY0" fmla="*/ 107278 h 352920"/>
                <a:gd name="connsiteX1" fmla="*/ 2932112 w 2932112"/>
                <a:gd name="connsiteY1" fmla="*/ 0 h 352920"/>
                <a:gd name="connsiteX0" fmla="*/ 0 w 2932112"/>
                <a:gd name="connsiteY0" fmla="*/ 107278 h 344394"/>
                <a:gd name="connsiteX1" fmla="*/ 2932112 w 2932112"/>
                <a:gd name="connsiteY1" fmla="*/ 0 h 344394"/>
                <a:gd name="connsiteX0" fmla="*/ 0 w 4166718"/>
                <a:gd name="connsiteY0" fmla="*/ 507294 h 533165"/>
                <a:gd name="connsiteX1" fmla="*/ 4166718 w 4166718"/>
                <a:gd name="connsiteY1" fmla="*/ 0 h 533165"/>
                <a:gd name="connsiteX0" fmla="*/ 0 w 4166718"/>
                <a:gd name="connsiteY0" fmla="*/ 746670 h 746670"/>
                <a:gd name="connsiteX1" fmla="*/ 4166718 w 4166718"/>
                <a:gd name="connsiteY1" fmla="*/ 239376 h 746670"/>
                <a:gd name="connsiteX0" fmla="*/ 0 w 4166718"/>
                <a:gd name="connsiteY0" fmla="*/ 736138 h 736138"/>
                <a:gd name="connsiteX1" fmla="*/ 4166718 w 4166718"/>
                <a:gd name="connsiteY1" fmla="*/ 228844 h 736138"/>
                <a:gd name="connsiteX0" fmla="*/ 0 w 4166718"/>
                <a:gd name="connsiteY0" fmla="*/ 542036 h 542036"/>
                <a:gd name="connsiteX1" fmla="*/ 4166718 w 4166718"/>
                <a:gd name="connsiteY1" fmla="*/ 34742 h 542036"/>
                <a:gd name="connsiteX0" fmla="*/ 0 w 4166718"/>
                <a:gd name="connsiteY0" fmla="*/ 507294 h 507294"/>
                <a:gd name="connsiteX1" fmla="*/ 4166718 w 4166718"/>
                <a:gd name="connsiteY1" fmla="*/ 0 h 507294"/>
                <a:gd name="connsiteX0" fmla="*/ 819 w 1994116"/>
                <a:gd name="connsiteY0" fmla="*/ 2391241 h 2391241"/>
                <a:gd name="connsiteX1" fmla="*/ 1994116 w 1994116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2719815"/>
                <a:gd name="connsiteY0" fmla="*/ 2019613 h 2019613"/>
                <a:gd name="connsiteX1" fmla="*/ 2719815 w 2719815"/>
                <a:gd name="connsiteY1" fmla="*/ 0 h 2019613"/>
                <a:gd name="connsiteX0" fmla="*/ 140032 w 1307093"/>
                <a:gd name="connsiteY0" fmla="*/ 618863 h 618863"/>
                <a:gd name="connsiteX1" fmla="*/ 1307093 w 1307093"/>
                <a:gd name="connsiteY1" fmla="*/ 0 h 618863"/>
                <a:gd name="connsiteX0" fmla="*/ 0 w 1167061"/>
                <a:gd name="connsiteY0" fmla="*/ 625527 h 625527"/>
                <a:gd name="connsiteX1" fmla="*/ 1167061 w 1167061"/>
                <a:gd name="connsiteY1" fmla="*/ 6664 h 625527"/>
                <a:gd name="connsiteX0" fmla="*/ 0 w 1167061"/>
                <a:gd name="connsiteY0" fmla="*/ 619560 h 619560"/>
                <a:gd name="connsiteX1" fmla="*/ 1167061 w 1167061"/>
                <a:gd name="connsiteY1" fmla="*/ 697 h 619560"/>
                <a:gd name="connsiteX0" fmla="*/ 0 w 1167061"/>
                <a:gd name="connsiteY0" fmla="*/ 623553 h 623553"/>
                <a:gd name="connsiteX1" fmla="*/ 1167061 w 1167061"/>
                <a:gd name="connsiteY1" fmla="*/ 4690 h 62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7061" h="623553">
                  <a:moveTo>
                    <a:pt x="0" y="623553"/>
                  </a:moveTo>
                  <a:cubicBezTo>
                    <a:pt x="0" y="623553"/>
                    <a:pt x="204102" y="-62959"/>
                    <a:pt x="1167061" y="4690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sp>
          <p:nvSpPr>
            <p:cNvPr id="26" name="Graphic 1">
              <a:extLst>
                <a:ext uri="{FF2B5EF4-FFF2-40B4-BE49-F238E27FC236}">
                  <a16:creationId xmlns:a16="http://schemas.microsoft.com/office/drawing/2014/main" id="{BDC6CBD8-E1FD-1248-A04A-44606E1537B5}"/>
                </a:ext>
              </a:extLst>
            </p:cNvPr>
            <p:cNvSpPr/>
            <p:nvPr/>
          </p:nvSpPr>
          <p:spPr>
            <a:xfrm>
              <a:off x="7144722" y="2047408"/>
              <a:ext cx="790649" cy="247980"/>
            </a:xfrm>
            <a:custGeom>
              <a:avLst/>
              <a:gdLst>
                <a:gd name="connsiteX0" fmla="*/ 7144 w 2085975"/>
                <a:gd name="connsiteY0" fmla="*/ 416984 h 419100"/>
                <a:gd name="connsiteX1" fmla="*/ 2083594 w 2085975"/>
                <a:gd name="connsiteY1" fmla="*/ 312209 h 419100"/>
                <a:gd name="connsiteX0" fmla="*/ 0 w 6775450"/>
                <a:gd name="connsiteY0" fmla="*/ 868936 h 868936"/>
                <a:gd name="connsiteX1" fmla="*/ 6775450 w 6775450"/>
                <a:gd name="connsiteY1" fmla="*/ 218061 h 868936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25"/>
                <a:gd name="connsiteX1" fmla="*/ 1936750 w 1936750"/>
                <a:gd name="connsiteY1" fmla="*/ 1558925 h 1558925"/>
                <a:gd name="connsiteX0" fmla="*/ 0 w 1936750"/>
                <a:gd name="connsiteY0" fmla="*/ 0 h 1558944"/>
                <a:gd name="connsiteX1" fmla="*/ 1936750 w 1936750"/>
                <a:gd name="connsiteY1" fmla="*/ 1558925 h 1558944"/>
                <a:gd name="connsiteX0" fmla="*/ 0 w 1965325"/>
                <a:gd name="connsiteY0" fmla="*/ 0 h 1592816"/>
                <a:gd name="connsiteX1" fmla="*/ 1965325 w 1965325"/>
                <a:gd name="connsiteY1" fmla="*/ 1592798 h 1592816"/>
                <a:gd name="connsiteX0" fmla="*/ 0 w 1960562"/>
                <a:gd name="connsiteY0" fmla="*/ 0 h 1563783"/>
                <a:gd name="connsiteX1" fmla="*/ 1960562 w 1960562"/>
                <a:gd name="connsiteY1" fmla="*/ 1563764 h 1563783"/>
                <a:gd name="connsiteX0" fmla="*/ 0 w 1960562"/>
                <a:gd name="connsiteY0" fmla="*/ 0 h 1567572"/>
                <a:gd name="connsiteX1" fmla="*/ 1960562 w 1960562"/>
                <a:gd name="connsiteY1" fmla="*/ 1563764 h 1567572"/>
                <a:gd name="connsiteX0" fmla="*/ 0 w 2328862"/>
                <a:gd name="connsiteY0" fmla="*/ 0 h 1471020"/>
                <a:gd name="connsiteX1" fmla="*/ 2328862 w 2328862"/>
                <a:gd name="connsiteY1" fmla="*/ 1466985 h 1471020"/>
                <a:gd name="connsiteX0" fmla="*/ 0 w 2373312"/>
                <a:gd name="connsiteY0" fmla="*/ 0 h 439436"/>
                <a:gd name="connsiteX1" fmla="*/ 2373312 w 2373312"/>
                <a:gd name="connsiteY1" fmla="*/ 428229 h 439436"/>
                <a:gd name="connsiteX0" fmla="*/ 0 w 2944812"/>
                <a:gd name="connsiteY0" fmla="*/ 87923 h 87984"/>
                <a:gd name="connsiteX1" fmla="*/ 2944812 w 2944812"/>
                <a:gd name="connsiteY1" fmla="*/ 0 h 87984"/>
                <a:gd name="connsiteX0" fmla="*/ 0 w 2982912"/>
                <a:gd name="connsiteY0" fmla="*/ 0 h 43323"/>
                <a:gd name="connsiteX1" fmla="*/ 2982912 w 2982912"/>
                <a:gd name="connsiteY1" fmla="*/ 2404 h 43323"/>
                <a:gd name="connsiteX0" fmla="*/ 0 w 2982912"/>
                <a:gd name="connsiteY0" fmla="*/ 0 h 218233"/>
                <a:gd name="connsiteX1" fmla="*/ 2982912 w 2982912"/>
                <a:gd name="connsiteY1" fmla="*/ 2404 h 218233"/>
                <a:gd name="connsiteX0" fmla="*/ 0 w 2932112"/>
                <a:gd name="connsiteY0" fmla="*/ 107278 h 248249"/>
                <a:gd name="connsiteX1" fmla="*/ 2932112 w 2932112"/>
                <a:gd name="connsiteY1" fmla="*/ 0 h 248249"/>
                <a:gd name="connsiteX0" fmla="*/ 0 w 2932112"/>
                <a:gd name="connsiteY0" fmla="*/ 107278 h 352920"/>
                <a:gd name="connsiteX1" fmla="*/ 2932112 w 2932112"/>
                <a:gd name="connsiteY1" fmla="*/ 0 h 352920"/>
                <a:gd name="connsiteX0" fmla="*/ 0 w 2932112"/>
                <a:gd name="connsiteY0" fmla="*/ 107278 h 344394"/>
                <a:gd name="connsiteX1" fmla="*/ 2932112 w 2932112"/>
                <a:gd name="connsiteY1" fmla="*/ 0 h 344394"/>
                <a:gd name="connsiteX0" fmla="*/ 0 w 4166718"/>
                <a:gd name="connsiteY0" fmla="*/ 507294 h 533165"/>
                <a:gd name="connsiteX1" fmla="*/ 4166718 w 4166718"/>
                <a:gd name="connsiteY1" fmla="*/ 0 h 533165"/>
                <a:gd name="connsiteX0" fmla="*/ 0 w 4166718"/>
                <a:gd name="connsiteY0" fmla="*/ 746670 h 746670"/>
                <a:gd name="connsiteX1" fmla="*/ 4166718 w 4166718"/>
                <a:gd name="connsiteY1" fmla="*/ 239376 h 746670"/>
                <a:gd name="connsiteX0" fmla="*/ 0 w 4166718"/>
                <a:gd name="connsiteY0" fmla="*/ 736138 h 736138"/>
                <a:gd name="connsiteX1" fmla="*/ 4166718 w 4166718"/>
                <a:gd name="connsiteY1" fmla="*/ 228844 h 736138"/>
                <a:gd name="connsiteX0" fmla="*/ 0 w 4166718"/>
                <a:gd name="connsiteY0" fmla="*/ 542036 h 542036"/>
                <a:gd name="connsiteX1" fmla="*/ 4166718 w 4166718"/>
                <a:gd name="connsiteY1" fmla="*/ 34742 h 542036"/>
                <a:gd name="connsiteX0" fmla="*/ 0 w 4166718"/>
                <a:gd name="connsiteY0" fmla="*/ 507294 h 507294"/>
                <a:gd name="connsiteX1" fmla="*/ 4166718 w 4166718"/>
                <a:gd name="connsiteY1" fmla="*/ 0 h 507294"/>
                <a:gd name="connsiteX0" fmla="*/ 819 w 1994116"/>
                <a:gd name="connsiteY0" fmla="*/ 2391241 h 2391241"/>
                <a:gd name="connsiteX1" fmla="*/ 1994116 w 1994116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1993297"/>
                <a:gd name="connsiteY0" fmla="*/ 2391241 h 2391241"/>
                <a:gd name="connsiteX1" fmla="*/ 1993297 w 1993297"/>
                <a:gd name="connsiteY1" fmla="*/ 0 h 2391241"/>
                <a:gd name="connsiteX0" fmla="*/ 0 w 2719815"/>
                <a:gd name="connsiteY0" fmla="*/ 2019613 h 2019613"/>
                <a:gd name="connsiteX1" fmla="*/ 2719815 w 2719815"/>
                <a:gd name="connsiteY1" fmla="*/ 0 h 2019613"/>
                <a:gd name="connsiteX0" fmla="*/ 140032 w 1307093"/>
                <a:gd name="connsiteY0" fmla="*/ 618863 h 618863"/>
                <a:gd name="connsiteX1" fmla="*/ 1307093 w 1307093"/>
                <a:gd name="connsiteY1" fmla="*/ 0 h 618863"/>
                <a:gd name="connsiteX0" fmla="*/ 0 w 1167061"/>
                <a:gd name="connsiteY0" fmla="*/ 625527 h 625527"/>
                <a:gd name="connsiteX1" fmla="*/ 1167061 w 1167061"/>
                <a:gd name="connsiteY1" fmla="*/ 6664 h 625527"/>
                <a:gd name="connsiteX0" fmla="*/ 0 w 1167061"/>
                <a:gd name="connsiteY0" fmla="*/ 619560 h 619560"/>
                <a:gd name="connsiteX1" fmla="*/ 1167061 w 1167061"/>
                <a:gd name="connsiteY1" fmla="*/ 697 h 619560"/>
                <a:gd name="connsiteX0" fmla="*/ 0 w 1167061"/>
                <a:gd name="connsiteY0" fmla="*/ 623553 h 623553"/>
                <a:gd name="connsiteX1" fmla="*/ 1167061 w 1167061"/>
                <a:gd name="connsiteY1" fmla="*/ 4690 h 623553"/>
                <a:gd name="connsiteX0" fmla="*/ 0 w 1281025"/>
                <a:gd name="connsiteY0" fmla="*/ 0 h 381674"/>
                <a:gd name="connsiteX1" fmla="*/ 1281025 w 1281025"/>
                <a:gd name="connsiteY1" fmla="*/ 381674 h 381674"/>
                <a:gd name="connsiteX0" fmla="*/ 0 w 1281025"/>
                <a:gd name="connsiteY0" fmla="*/ 37662 h 419336"/>
                <a:gd name="connsiteX1" fmla="*/ 1281025 w 1281025"/>
                <a:gd name="connsiteY1" fmla="*/ 419336 h 419336"/>
                <a:gd name="connsiteX0" fmla="*/ 0 w 1281025"/>
                <a:gd name="connsiteY0" fmla="*/ 21460 h 403134"/>
                <a:gd name="connsiteX1" fmla="*/ 1281025 w 1281025"/>
                <a:gd name="connsiteY1" fmla="*/ 403134 h 4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025" h="403134">
                  <a:moveTo>
                    <a:pt x="0" y="21460"/>
                  </a:moveTo>
                  <a:cubicBezTo>
                    <a:pt x="0" y="21460"/>
                    <a:pt x="830903" y="-136197"/>
                    <a:pt x="1281025" y="40313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  <p:txBody>
            <a:bodyPr rtlCol="0" anchor="ctr"/>
            <a:lstStyle/>
            <a:p>
              <a:pPr defTabSz="685730"/>
              <a:endParaRPr lang="en-US" sz="1324" baseline="-250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F9F98C-C3DD-4541-9B69-287F64FE347A}"/>
                </a:ext>
              </a:extLst>
            </p:cNvPr>
            <p:cNvGrpSpPr/>
            <p:nvPr/>
          </p:nvGrpSpPr>
          <p:grpSpPr>
            <a:xfrm>
              <a:off x="327261" y="1865942"/>
              <a:ext cx="469893" cy="347061"/>
              <a:chOff x="9111994" y="386912"/>
              <a:chExt cx="499349" cy="352618"/>
            </a:xfrm>
          </p:grpSpPr>
          <p:sp>
            <p:nvSpPr>
              <p:cNvPr id="48" name="Freeform: Shape 159">
                <a:extLst>
                  <a:ext uri="{FF2B5EF4-FFF2-40B4-BE49-F238E27FC236}">
                    <a16:creationId xmlns:a16="http://schemas.microsoft.com/office/drawing/2014/main" id="{A726BC4E-DBD6-9043-8605-645F6ADA58BF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9" name="Freeform: Shape 160">
                <a:extLst>
                  <a:ext uri="{FF2B5EF4-FFF2-40B4-BE49-F238E27FC236}">
                    <a16:creationId xmlns:a16="http://schemas.microsoft.com/office/drawing/2014/main" id="{AE8D09E7-19E7-0A4F-8FA7-0C8683CB049E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50" name="Freeform: Shape 161">
                <a:extLst>
                  <a:ext uri="{FF2B5EF4-FFF2-40B4-BE49-F238E27FC236}">
                    <a16:creationId xmlns:a16="http://schemas.microsoft.com/office/drawing/2014/main" id="{4F822019-062A-CA48-8C0B-3C3BB714A254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51" name="Freeform: Shape 162">
                <a:extLst>
                  <a:ext uri="{FF2B5EF4-FFF2-40B4-BE49-F238E27FC236}">
                    <a16:creationId xmlns:a16="http://schemas.microsoft.com/office/drawing/2014/main" id="{4C3C34A4-FBF3-8F4F-9AC8-E58C56E69BEC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52" name="Freeform: Shape 163">
                <a:extLst>
                  <a:ext uri="{FF2B5EF4-FFF2-40B4-BE49-F238E27FC236}">
                    <a16:creationId xmlns:a16="http://schemas.microsoft.com/office/drawing/2014/main" id="{FB1DDEFE-EB08-5E40-BB19-C129A1B35EA8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5A3840E-3A01-7E4C-980D-8B260B4B8928}"/>
                </a:ext>
              </a:extLst>
            </p:cNvPr>
            <p:cNvGrpSpPr/>
            <p:nvPr/>
          </p:nvGrpSpPr>
          <p:grpSpPr>
            <a:xfrm>
              <a:off x="3817269" y="306736"/>
              <a:ext cx="489115" cy="337292"/>
              <a:chOff x="9111994" y="386912"/>
              <a:chExt cx="499349" cy="352618"/>
            </a:xfrm>
          </p:grpSpPr>
          <p:sp>
            <p:nvSpPr>
              <p:cNvPr id="43" name="Freeform: Shape 159">
                <a:extLst>
                  <a:ext uri="{FF2B5EF4-FFF2-40B4-BE49-F238E27FC236}">
                    <a16:creationId xmlns:a16="http://schemas.microsoft.com/office/drawing/2014/main" id="{8B4ABC24-C0F3-E743-87CC-10FA69214C53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4" name="Freeform: Shape 160">
                <a:extLst>
                  <a:ext uri="{FF2B5EF4-FFF2-40B4-BE49-F238E27FC236}">
                    <a16:creationId xmlns:a16="http://schemas.microsoft.com/office/drawing/2014/main" id="{6A5CC624-29AA-5243-B863-0F3EF325C9B9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5" name="Freeform: Shape 161">
                <a:extLst>
                  <a:ext uri="{FF2B5EF4-FFF2-40B4-BE49-F238E27FC236}">
                    <a16:creationId xmlns:a16="http://schemas.microsoft.com/office/drawing/2014/main" id="{0012CAB2-4B11-2B4C-B29E-46677C6048F9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6" name="Freeform: Shape 162">
                <a:extLst>
                  <a:ext uri="{FF2B5EF4-FFF2-40B4-BE49-F238E27FC236}">
                    <a16:creationId xmlns:a16="http://schemas.microsoft.com/office/drawing/2014/main" id="{56EBF687-B6E2-1142-8EF4-90F5D5D885A9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7" name="Freeform: Shape 163">
                <a:extLst>
                  <a:ext uri="{FF2B5EF4-FFF2-40B4-BE49-F238E27FC236}">
                    <a16:creationId xmlns:a16="http://schemas.microsoft.com/office/drawing/2014/main" id="{237891F4-41EC-DD4E-95A9-04DD00239E7A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183814-97CC-9748-9C7F-48C3F504BC3D}"/>
                </a:ext>
              </a:extLst>
            </p:cNvPr>
            <p:cNvGrpSpPr/>
            <p:nvPr/>
          </p:nvGrpSpPr>
          <p:grpSpPr>
            <a:xfrm>
              <a:off x="2168638" y="1865942"/>
              <a:ext cx="687755" cy="476420"/>
              <a:chOff x="9111994" y="386912"/>
              <a:chExt cx="499349" cy="352618"/>
            </a:xfrm>
          </p:grpSpPr>
          <p:sp>
            <p:nvSpPr>
              <p:cNvPr id="38" name="Freeform: Shape 159">
                <a:extLst>
                  <a:ext uri="{FF2B5EF4-FFF2-40B4-BE49-F238E27FC236}">
                    <a16:creationId xmlns:a16="http://schemas.microsoft.com/office/drawing/2014/main" id="{8B930C38-3960-0B4B-A097-25CF9450B501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9" name="Freeform: Shape 160">
                <a:extLst>
                  <a:ext uri="{FF2B5EF4-FFF2-40B4-BE49-F238E27FC236}">
                    <a16:creationId xmlns:a16="http://schemas.microsoft.com/office/drawing/2014/main" id="{BFC5BDF0-1158-7D43-9508-095EE30E307B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0" name="Freeform: Shape 161">
                <a:extLst>
                  <a:ext uri="{FF2B5EF4-FFF2-40B4-BE49-F238E27FC236}">
                    <a16:creationId xmlns:a16="http://schemas.microsoft.com/office/drawing/2014/main" id="{0797E974-D632-8F4E-859C-ECA85D696F2A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1" name="Freeform: Shape 162">
                <a:extLst>
                  <a:ext uri="{FF2B5EF4-FFF2-40B4-BE49-F238E27FC236}">
                    <a16:creationId xmlns:a16="http://schemas.microsoft.com/office/drawing/2014/main" id="{FBA8AC27-BCC9-3B4A-9DD1-075DEF499531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42" name="Freeform: Shape 163">
                <a:extLst>
                  <a:ext uri="{FF2B5EF4-FFF2-40B4-BE49-F238E27FC236}">
                    <a16:creationId xmlns:a16="http://schemas.microsoft.com/office/drawing/2014/main" id="{7E9B14B3-5CB5-ED40-9B32-D9CCC630036C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EEE536D-402A-9B41-8418-86AAC8CF6657}"/>
                </a:ext>
              </a:extLst>
            </p:cNvPr>
            <p:cNvGrpSpPr/>
            <p:nvPr/>
          </p:nvGrpSpPr>
          <p:grpSpPr>
            <a:xfrm>
              <a:off x="993924" y="3586502"/>
              <a:ext cx="687755" cy="476420"/>
              <a:chOff x="9111994" y="386912"/>
              <a:chExt cx="499349" cy="352618"/>
            </a:xfrm>
          </p:grpSpPr>
          <p:sp>
            <p:nvSpPr>
              <p:cNvPr id="33" name="Freeform: Shape 159">
                <a:extLst>
                  <a:ext uri="{FF2B5EF4-FFF2-40B4-BE49-F238E27FC236}">
                    <a16:creationId xmlns:a16="http://schemas.microsoft.com/office/drawing/2014/main" id="{4E19F2DA-D026-064D-B19E-956B72CE22A3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4" name="Freeform: Shape 160">
                <a:extLst>
                  <a:ext uri="{FF2B5EF4-FFF2-40B4-BE49-F238E27FC236}">
                    <a16:creationId xmlns:a16="http://schemas.microsoft.com/office/drawing/2014/main" id="{D18F9E68-E9F6-CE44-9614-5FF5C6C2F7B9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5" name="Freeform: Shape 161">
                <a:extLst>
                  <a:ext uri="{FF2B5EF4-FFF2-40B4-BE49-F238E27FC236}">
                    <a16:creationId xmlns:a16="http://schemas.microsoft.com/office/drawing/2014/main" id="{59273F2C-0909-5248-9207-3F33871EE753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6" name="Freeform: Shape 162">
                <a:extLst>
                  <a:ext uri="{FF2B5EF4-FFF2-40B4-BE49-F238E27FC236}">
                    <a16:creationId xmlns:a16="http://schemas.microsoft.com/office/drawing/2014/main" id="{2EA011BB-58B1-FF4D-9F30-72DF4EB9E9D4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37" name="Freeform: Shape 163">
                <a:extLst>
                  <a:ext uri="{FF2B5EF4-FFF2-40B4-BE49-F238E27FC236}">
                    <a16:creationId xmlns:a16="http://schemas.microsoft.com/office/drawing/2014/main" id="{746A9584-167E-514D-9008-0F85B4DBBE65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 b="1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469833-199B-1A43-BE83-70AAEB4B4A7B}"/>
                </a:ext>
              </a:extLst>
            </p:cNvPr>
            <p:cNvSpPr txBox="1"/>
            <p:nvPr/>
          </p:nvSpPr>
          <p:spPr>
            <a:xfrm>
              <a:off x="761265" y="4100503"/>
              <a:ext cx="1998945" cy="392415"/>
            </a:xfrm>
            <a:prstGeom prst="rect">
              <a:avLst/>
            </a:prstGeom>
            <a:noFill/>
          </p:spPr>
          <p:txBody>
            <a:bodyPr wrap="none" lIns="114300" tIns="91440" rIns="114300" bIns="91440" rtlCol="0">
              <a:spAutoFit/>
            </a:bodyPr>
            <a:lstStyle/>
            <a:p>
              <a:pPr defTabSz="685730">
                <a:lnSpc>
                  <a:spcPct val="90000"/>
                </a:lnSpc>
                <a:spcAft>
                  <a:spcPts val="1125"/>
                </a:spcAft>
              </a:pPr>
              <a:r>
                <a:rPr lang="en-US" sz="1500" b="1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Infrastructure team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0B27B6-ED16-B946-A066-F53DE05F5836}"/>
                </a:ext>
              </a:extLst>
            </p:cNvPr>
            <p:cNvSpPr txBox="1"/>
            <p:nvPr/>
          </p:nvSpPr>
          <p:spPr>
            <a:xfrm>
              <a:off x="48937" y="340541"/>
              <a:ext cx="1382608" cy="969575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defTabSz="685730"/>
              <a:r>
                <a:rPr lang="en-US" sz="1500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Service </a:t>
              </a:r>
            </a:p>
            <a:p>
              <a:pPr defTabSz="685730"/>
              <a:r>
                <a:rPr lang="en-US" sz="1500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Teams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2508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议程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EBE26-7904-254D-807C-34E5C99EF813}"/>
              </a:ext>
            </a:extLst>
          </p:cNvPr>
          <p:cNvSpPr txBox="1"/>
          <p:nvPr/>
        </p:nvSpPr>
        <p:spPr>
          <a:xfrm>
            <a:off x="612118" y="1458506"/>
            <a:ext cx="4070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en-US" altLang="ja-JP" dirty="0"/>
              <a:t>EKS</a:t>
            </a:r>
            <a:r>
              <a:rPr lang="ja-JP" altLang="en-US"/>
              <a:t>集群的运维管理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zh-CN" dirty="0"/>
              <a:t>2.</a:t>
            </a:r>
            <a:r>
              <a:rPr lang="en-US" altLang="ja-JP" dirty="0"/>
              <a:t>EKS</a:t>
            </a:r>
            <a:r>
              <a:rPr lang="ja-JP" altLang="en-US"/>
              <a:t>集群上的</a:t>
            </a:r>
            <a:r>
              <a:rPr lang="en-US" altLang="ja-JP" dirty="0"/>
              <a:t>CICD</a:t>
            </a:r>
            <a:r>
              <a:rPr lang="ja-JP" altLang="en-US"/>
              <a:t>流程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zh-CN" dirty="0"/>
              <a:t>3.</a:t>
            </a:r>
            <a:r>
              <a:rPr lang="en-US" altLang="ja-JP" dirty="0"/>
              <a:t>EKS</a:t>
            </a:r>
            <a:r>
              <a:rPr lang="ja-JP" altLang="en-US"/>
              <a:t>集群之上的服务发现和服务网格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01942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6D25-EA52-1F49-AA7E-ED238BD8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674749"/>
          </a:xfrm>
        </p:spPr>
        <p:txBody>
          <a:bodyPr/>
          <a:lstStyle/>
          <a:p>
            <a:r>
              <a:rPr lang="zh-CN" altLang="en-US" sz="2400" dirty="0"/>
              <a:t>实现方式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08426F-E4FF-FA4A-9A06-FC1EC04958A1}"/>
              </a:ext>
            </a:extLst>
          </p:cNvPr>
          <p:cNvSpPr/>
          <p:nvPr/>
        </p:nvSpPr>
        <p:spPr>
          <a:xfrm>
            <a:off x="2313250" y="2984812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71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微服务容器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77B58D-98ED-4750-98A6-DCD8E8EF63C9}"/>
              </a:ext>
            </a:extLst>
          </p:cNvPr>
          <p:cNvSpPr/>
          <p:nvPr/>
        </p:nvSpPr>
        <p:spPr>
          <a:xfrm>
            <a:off x="511145" y="2177492"/>
            <a:ext cx="11240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71"/>
            <a:r>
              <a:rPr lang="en-US" sz="15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In-process (SDK)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7A07C4-2038-4E94-A83C-7A6ACE249106}"/>
              </a:ext>
            </a:extLst>
          </p:cNvPr>
          <p:cNvSpPr/>
          <p:nvPr/>
        </p:nvSpPr>
        <p:spPr>
          <a:xfrm>
            <a:off x="7443880" y="2152442"/>
            <a:ext cx="1589363" cy="553998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defTabSz="457171"/>
            <a:r>
              <a:rPr lang="en-US" sz="15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Out-of-process (sidecar proxy)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E779A08-3B0A-4240-8C31-4056E16FC038}"/>
              </a:ext>
            </a:extLst>
          </p:cNvPr>
          <p:cNvCxnSpPr>
            <a:cxnSpLocks/>
          </p:cNvCxnSpPr>
          <p:nvPr/>
        </p:nvCxnSpPr>
        <p:spPr>
          <a:xfrm flipV="1">
            <a:off x="6354092" y="2452747"/>
            <a:ext cx="0" cy="438137"/>
          </a:xfrm>
          <a:prstGeom prst="straightConnector1">
            <a:avLst/>
          </a:prstGeom>
          <a:ln w="12700">
            <a:solidFill>
              <a:schemeClr val="accent5">
                <a:alpha val="50000"/>
              </a:schemeClr>
            </a:solidFill>
            <a:headEnd type="arrow" w="med" len="sm"/>
            <a:tailEnd type="none" w="med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569B57D-59D7-4AC6-919F-34F8C9468B94}"/>
              </a:ext>
            </a:extLst>
          </p:cNvPr>
          <p:cNvCxnSpPr>
            <a:cxnSpLocks/>
          </p:cNvCxnSpPr>
          <p:nvPr/>
        </p:nvCxnSpPr>
        <p:spPr>
          <a:xfrm>
            <a:off x="6504854" y="2430579"/>
            <a:ext cx="0" cy="460306"/>
          </a:xfrm>
          <a:prstGeom prst="straightConnector1">
            <a:avLst/>
          </a:prstGeom>
          <a:ln w="12700">
            <a:solidFill>
              <a:schemeClr val="accent5">
                <a:alpha val="50000"/>
              </a:schemeClr>
            </a:solidFill>
            <a:headEnd type="arrow" w="med" len="sm"/>
            <a:tailEnd type="none" w="med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A53443F-398E-467D-B870-4F8034DD2E6C}"/>
              </a:ext>
            </a:extLst>
          </p:cNvPr>
          <p:cNvCxnSpPr>
            <a:cxnSpLocks/>
          </p:cNvCxnSpPr>
          <p:nvPr/>
        </p:nvCxnSpPr>
        <p:spPr>
          <a:xfrm>
            <a:off x="4521200" y="1224241"/>
            <a:ext cx="0" cy="305181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95A4345-328F-467E-A1F2-41FD6C514263}"/>
              </a:ext>
            </a:extLst>
          </p:cNvPr>
          <p:cNvSpPr/>
          <p:nvPr/>
        </p:nvSpPr>
        <p:spPr>
          <a:xfrm>
            <a:off x="1643702" y="1126403"/>
            <a:ext cx="1558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71"/>
            <a:r>
              <a:rPr lang="zh-CN" altLang="en-US" sz="1200" i="1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方式</a:t>
            </a:r>
            <a:r>
              <a:rPr lang="en-US" sz="1200" i="1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1</a:t>
            </a:r>
            <a:r>
              <a:rPr lang="zh-CN" altLang="en-US" sz="1200" i="1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（</a:t>
            </a:r>
            <a:r>
              <a:rPr lang="ja-JP" altLang="en-US" sz="1200" i="1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侵入式</a:t>
            </a:r>
            <a:r>
              <a:rPr lang="zh-CN" altLang="en-US" sz="1200" i="1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）</a:t>
            </a:r>
            <a:endParaRPr lang="en-US" sz="1200" i="1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26C7F7C-ED85-419A-9CBA-24DEE243D49C}"/>
              </a:ext>
            </a:extLst>
          </p:cNvPr>
          <p:cNvSpPr/>
          <p:nvPr/>
        </p:nvSpPr>
        <p:spPr>
          <a:xfrm>
            <a:off x="5998115" y="1120688"/>
            <a:ext cx="1558871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 defTabSz="457171"/>
            <a:r>
              <a:rPr lang="zh-CN" altLang="en-US" sz="1200" i="1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方式 </a:t>
            </a:r>
            <a:r>
              <a:rPr lang="en-US" altLang="zh-CN" sz="1200" i="1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r>
              <a:rPr lang="zh-CN" altLang="en-US" sz="1200" i="1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（</a:t>
            </a:r>
            <a:r>
              <a:rPr lang="ja-JP" altLang="en-US" sz="1200" i="1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非侵入式</a:t>
            </a:r>
            <a:r>
              <a:rPr lang="zh-CN" altLang="en-US" sz="1200" i="1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）</a:t>
            </a:r>
            <a:endParaRPr lang="en-US" sz="1200" i="1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46F065-6428-BD42-903E-9E312AE37C59}"/>
              </a:ext>
            </a:extLst>
          </p:cNvPr>
          <p:cNvSpPr/>
          <p:nvPr/>
        </p:nvSpPr>
        <p:spPr>
          <a:xfrm flipH="1">
            <a:off x="2310646" y="1947069"/>
            <a:ext cx="891941" cy="891941"/>
          </a:xfrm>
          <a:prstGeom prst="ellipse">
            <a:avLst/>
          </a:prstGeom>
          <a:solidFill>
            <a:schemeClr val="bg2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>
              <a:defRPr/>
            </a:pPr>
            <a:endParaRPr lang="en-US" sz="2118" kern="0" dirty="0">
              <a:solidFill>
                <a:schemeClr val="bg2">
                  <a:lumMod val="10000"/>
                </a:schemeClr>
              </a:solidFill>
              <a:latin typeface="Arial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471A7E6-5A63-9D42-92A9-8DA7E9ECD498}"/>
              </a:ext>
            </a:extLst>
          </p:cNvPr>
          <p:cNvSpPr/>
          <p:nvPr/>
        </p:nvSpPr>
        <p:spPr>
          <a:xfrm flipH="1">
            <a:off x="6084099" y="1593448"/>
            <a:ext cx="691457" cy="691457"/>
          </a:xfrm>
          <a:prstGeom prst="ellipse">
            <a:avLst/>
          </a:prstGeom>
          <a:solidFill>
            <a:schemeClr val="bg2"/>
          </a:solidFill>
          <a:ln w="38100" cap="flat" cmpd="sng" algn="ctr">
            <a:solidFill>
              <a:schemeClr val="accent5">
                <a:alpha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>
              <a:defRPr/>
            </a:pPr>
            <a:endParaRPr lang="en-US" sz="563" kern="0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AE5C37-39FC-8840-B583-817979620079}"/>
              </a:ext>
            </a:extLst>
          </p:cNvPr>
          <p:cNvSpPr/>
          <p:nvPr/>
        </p:nvSpPr>
        <p:spPr>
          <a:xfrm>
            <a:off x="5145244" y="1828569"/>
            <a:ext cx="825867" cy="24622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defTabSz="457171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微服务容器</a:t>
            </a:r>
            <a:endParaRPr lang="en-US" sz="1000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478F967-8332-F74A-8961-99DD7C08437B}"/>
              </a:ext>
            </a:extLst>
          </p:cNvPr>
          <p:cNvSpPr/>
          <p:nvPr/>
        </p:nvSpPr>
        <p:spPr>
          <a:xfrm flipH="1">
            <a:off x="6084099" y="3048642"/>
            <a:ext cx="691457" cy="691457"/>
          </a:xfrm>
          <a:prstGeom prst="ellipse">
            <a:avLst/>
          </a:prstGeom>
          <a:solidFill>
            <a:schemeClr val="bg2"/>
          </a:solidFill>
          <a:ln w="38100" cap="flat" cmpd="sng" algn="ctr">
            <a:solidFill>
              <a:schemeClr val="accent5">
                <a:alpha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>
              <a:defRPr/>
            </a:pPr>
            <a:endParaRPr lang="en-US" sz="563" kern="0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6D7779-AD81-E44C-B0E5-46D004DD6852}"/>
              </a:ext>
            </a:extLst>
          </p:cNvPr>
          <p:cNvSpPr/>
          <p:nvPr/>
        </p:nvSpPr>
        <p:spPr>
          <a:xfrm>
            <a:off x="5346623" y="3288572"/>
            <a:ext cx="441146" cy="24622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defTabSz="457171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代理</a:t>
            </a:r>
            <a:endParaRPr lang="en-US" sz="1000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30DF5320-23EA-824D-8206-59D3E09E5CC7}"/>
              </a:ext>
            </a:extLst>
          </p:cNvPr>
          <p:cNvSpPr/>
          <p:nvPr/>
        </p:nvSpPr>
        <p:spPr>
          <a:xfrm flipH="1">
            <a:off x="7159924" y="1922770"/>
            <a:ext cx="189302" cy="1009133"/>
          </a:xfrm>
          <a:prstGeom prst="rightBrace">
            <a:avLst>
              <a:gd name="adj1" fmla="val 80508"/>
              <a:gd name="adj2" fmla="val 50000"/>
            </a:avLst>
          </a:prstGeom>
          <a:ln>
            <a:solidFill>
              <a:schemeClr val="accent5">
                <a:alpha val="50000"/>
              </a:schemeClr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30"/>
            <a:endParaRPr lang="en-US" sz="1324">
              <a:solidFill>
                <a:schemeClr val="bg2">
                  <a:lumMod val="10000"/>
                </a:schemeClr>
              </a:solidFill>
              <a:latin typeface="Amazon Ember"/>
            </a:endParaRPr>
          </a:p>
        </p:txBody>
      </p:sp>
      <p:sp>
        <p:nvSpPr>
          <p:cNvPr id="66" name="Right Brace 65">
            <a:extLst>
              <a:ext uri="{FF2B5EF4-FFF2-40B4-BE49-F238E27FC236}">
                <a16:creationId xmlns:a16="http://schemas.microsoft.com/office/drawing/2014/main" id="{8421CA70-FA91-6C41-965C-ADA4D11D26D2}"/>
              </a:ext>
            </a:extLst>
          </p:cNvPr>
          <p:cNvSpPr/>
          <p:nvPr/>
        </p:nvSpPr>
        <p:spPr>
          <a:xfrm rot="10800000" flipH="1">
            <a:off x="1726719" y="1907562"/>
            <a:ext cx="189302" cy="1009133"/>
          </a:xfrm>
          <a:prstGeom prst="rightBrace">
            <a:avLst>
              <a:gd name="adj1" fmla="val 80508"/>
              <a:gd name="adj2" fmla="val 50000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30"/>
            <a:endParaRPr lang="en-US" sz="1324">
              <a:solidFill>
                <a:schemeClr val="bg2">
                  <a:lumMod val="10000"/>
                </a:schemeClr>
              </a:solidFill>
              <a:latin typeface="Amazon Emb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F7096-23D6-2541-9D31-F1D7E4E3BC92}"/>
              </a:ext>
            </a:extLst>
          </p:cNvPr>
          <p:cNvSpPr txBox="1"/>
          <p:nvPr/>
        </p:nvSpPr>
        <p:spPr>
          <a:xfrm>
            <a:off x="502257" y="3675886"/>
            <a:ext cx="3290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restTemplate.getForObject</a:t>
            </a:r>
            <a:r>
              <a:rPr lang="en-US" altLang="zh-CN" sz="1200" dirty="0"/>
              <a:t>("</a:t>
            </a:r>
            <a:r>
              <a:rPr lang="en-US" altLang="zh-CN" sz="1200" i="1" dirty="0" err="1">
                <a:solidFill>
                  <a:srgbClr val="FF0000"/>
                </a:solidFill>
              </a:rPr>
              <a:t>myUserService</a:t>
            </a:r>
            <a:r>
              <a:rPr lang="en-US" altLang="zh-CN" sz="1200" dirty="0"/>
              <a:t>");</a:t>
            </a:r>
          </a:p>
          <a:p>
            <a:r>
              <a:rPr lang="en-US" altLang="zh-CN" sz="1200" dirty="0"/>
              <a:t>log4j.Info(“Call</a:t>
            </a:r>
            <a:r>
              <a:rPr lang="zh-CN" altLang="en-US" sz="1200" dirty="0"/>
              <a:t> </a:t>
            </a:r>
            <a:r>
              <a:rPr lang="en-US" altLang="zh-CN" sz="1200" dirty="0"/>
              <a:t>Order</a:t>
            </a:r>
            <a:r>
              <a:rPr lang="zh-CN" altLang="en-US" sz="1200" dirty="0"/>
              <a:t> </a:t>
            </a:r>
            <a:r>
              <a:rPr lang="en-US" altLang="zh-CN" sz="1200" dirty="0"/>
              <a:t>Service”);</a:t>
            </a:r>
          </a:p>
          <a:p>
            <a:r>
              <a:rPr lang="en-US" altLang="zh-CN" sz="1200" dirty="0"/>
              <a:t>If(</a:t>
            </a:r>
            <a:r>
              <a:rPr lang="en-US" altLang="zh-CN" sz="1200" dirty="0" err="1"/>
              <a:t>resp.StatusCode</a:t>
            </a:r>
            <a:r>
              <a:rPr lang="zh-CN" altLang="en-US" sz="1200" dirty="0"/>
              <a:t> </a:t>
            </a:r>
            <a:r>
              <a:rPr lang="en-US" altLang="zh-CN" sz="1200" dirty="0"/>
              <a:t>!=</a:t>
            </a:r>
            <a:r>
              <a:rPr lang="zh-CN" altLang="en-US" sz="1200" dirty="0"/>
              <a:t> </a:t>
            </a:r>
            <a:r>
              <a:rPr lang="en-US" altLang="zh-CN" sz="1200" dirty="0"/>
              <a:t>200)</a:t>
            </a:r>
          </a:p>
          <a:p>
            <a:r>
              <a:rPr lang="zh-CN" altLang="en-US" sz="1200" dirty="0"/>
              <a:t>   执行熔断</a:t>
            </a:r>
            <a:endParaRPr lang="en-US" altLang="zh-CN" sz="1200" dirty="0"/>
          </a:p>
          <a:p>
            <a:r>
              <a:rPr lang="en-US" altLang="zh-CN" sz="1200" dirty="0"/>
              <a:t>……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4225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E82E-1BE5-A34A-8F23-4D2B25F6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实现方式</a:t>
            </a:r>
            <a:r>
              <a:rPr lang="en-US" sz="2400" dirty="0"/>
              <a:t> 1: In-process SDK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C5EE1C1-1E0C-4F62-9F7B-70897AB652D9}"/>
              </a:ext>
            </a:extLst>
          </p:cNvPr>
          <p:cNvSpPr>
            <a:spLocks/>
          </p:cNvSpPr>
          <p:nvPr/>
        </p:nvSpPr>
        <p:spPr bwMode="auto">
          <a:xfrm>
            <a:off x="4670052" y="1885138"/>
            <a:ext cx="4092773" cy="1630262"/>
          </a:xfrm>
          <a:custGeom>
            <a:avLst/>
            <a:gdLst>
              <a:gd name="T0" fmla="*/ 2578 w 2578"/>
              <a:gd name="T1" fmla="*/ 2344 h 2344"/>
              <a:gd name="T2" fmla="*/ 0 w 2578"/>
              <a:gd name="T3" fmla="*/ 2344 h 2344"/>
              <a:gd name="T4" fmla="*/ 0 w 2578"/>
              <a:gd name="T5" fmla="*/ 0 h 2344"/>
              <a:gd name="T6" fmla="*/ 2578 w 2578"/>
              <a:gd name="T7" fmla="*/ 0 h 2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78" h="2344">
                <a:moveTo>
                  <a:pt x="2578" y="2344"/>
                </a:moveTo>
                <a:lnTo>
                  <a:pt x="0" y="2344"/>
                </a:lnTo>
                <a:lnTo>
                  <a:pt x="0" y="0"/>
                </a:lnTo>
                <a:lnTo>
                  <a:pt x="2578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0" tIns="28575" rIns="57150" bIns="28575" numCol="2" spcCol="182880" anchor="ctr" anchorCtr="0" compatLnSpc="1">
            <a:prstTxWarp prst="textNoShape">
              <a:avLst/>
            </a:prstTxWarp>
          </a:bodyPr>
          <a:lstStyle/>
          <a:p>
            <a:pPr defTabSz="685730">
              <a:spcBef>
                <a:spcPts val="270"/>
              </a:spcBef>
            </a:pPr>
            <a:r>
              <a:rPr lang="en-US" sz="1125" dirty="0">
                <a:solidFill>
                  <a:schemeClr val="bg2">
                    <a:lumMod val="10000"/>
                  </a:schemeClr>
                </a:solidFill>
                <a:latin typeface="Amazon Ember"/>
              </a:rPr>
              <a:t>Java</a:t>
            </a:r>
          </a:p>
          <a:p>
            <a:pPr defTabSz="685730">
              <a:spcBef>
                <a:spcPts val="270"/>
              </a:spcBef>
            </a:pPr>
            <a:r>
              <a:rPr lang="en-US" sz="1125" dirty="0">
                <a:solidFill>
                  <a:schemeClr val="bg2">
                    <a:lumMod val="10000"/>
                  </a:schemeClr>
                </a:solidFill>
                <a:latin typeface="Amazon Ember"/>
              </a:rPr>
              <a:t>Scala</a:t>
            </a:r>
          </a:p>
          <a:p>
            <a:pPr defTabSz="685730">
              <a:spcBef>
                <a:spcPts val="270"/>
              </a:spcBef>
            </a:pPr>
            <a:r>
              <a:rPr lang="en-US" sz="1125" dirty="0">
                <a:solidFill>
                  <a:schemeClr val="bg2">
                    <a:lumMod val="10000"/>
                  </a:schemeClr>
                </a:solidFill>
                <a:latin typeface="Amazon Ember"/>
              </a:rPr>
              <a:t>Node.js</a:t>
            </a:r>
          </a:p>
          <a:p>
            <a:pPr defTabSz="685730">
              <a:spcBef>
                <a:spcPts val="270"/>
              </a:spcBef>
            </a:pPr>
            <a:r>
              <a:rPr lang="en-US" sz="1125" dirty="0">
                <a:solidFill>
                  <a:schemeClr val="bg2">
                    <a:lumMod val="10000"/>
                  </a:schemeClr>
                </a:solidFill>
                <a:latin typeface="Amazon Ember"/>
              </a:rPr>
              <a:t>Python</a:t>
            </a:r>
          </a:p>
          <a:p>
            <a:pPr defTabSz="685730">
              <a:spcBef>
                <a:spcPts val="270"/>
              </a:spcBef>
            </a:pPr>
            <a:r>
              <a:rPr lang="en-US" sz="1125" dirty="0">
                <a:solidFill>
                  <a:schemeClr val="bg2">
                    <a:lumMod val="10000"/>
                  </a:schemeClr>
                </a:solidFill>
                <a:latin typeface="Amazon Ember"/>
              </a:rPr>
              <a:t>C++</a:t>
            </a:r>
          </a:p>
          <a:p>
            <a:pPr defTabSz="685730">
              <a:spcBef>
                <a:spcPts val="270"/>
              </a:spcBef>
            </a:pPr>
            <a:r>
              <a:rPr lang="en-US" sz="1125" dirty="0">
                <a:solidFill>
                  <a:schemeClr val="bg2">
                    <a:lumMod val="10000"/>
                  </a:schemeClr>
                </a:solidFill>
                <a:latin typeface="Amazon Ember"/>
              </a:rPr>
              <a:t>Django</a:t>
            </a:r>
          </a:p>
          <a:p>
            <a:pPr defTabSz="685730">
              <a:spcBef>
                <a:spcPts val="270"/>
              </a:spcBef>
            </a:pPr>
            <a:r>
              <a:rPr lang="en-US" sz="1125" dirty="0">
                <a:solidFill>
                  <a:schemeClr val="bg2">
                    <a:lumMod val="10000"/>
                  </a:schemeClr>
                </a:solidFill>
                <a:latin typeface="Amazon Ember"/>
              </a:rPr>
              <a:t>.NET</a:t>
            </a:r>
          </a:p>
          <a:p>
            <a:pPr defTabSz="685730">
              <a:spcBef>
                <a:spcPts val="270"/>
              </a:spcBef>
            </a:pPr>
            <a:r>
              <a:rPr lang="en-US" sz="1125" dirty="0">
                <a:solidFill>
                  <a:schemeClr val="bg2">
                    <a:lumMod val="10000"/>
                  </a:schemeClr>
                </a:solidFill>
                <a:latin typeface="Amazon Ember"/>
              </a:rPr>
              <a:t>GO</a:t>
            </a:r>
          </a:p>
          <a:p>
            <a:pPr defTabSz="685730">
              <a:spcBef>
                <a:spcPts val="270"/>
              </a:spcBef>
            </a:pPr>
            <a:r>
              <a:rPr lang="en-US" sz="1125" dirty="0">
                <a:solidFill>
                  <a:schemeClr val="bg2">
                    <a:lumMod val="10000"/>
                  </a:schemeClr>
                </a:solidFill>
                <a:latin typeface="Amazon Ember"/>
              </a:rPr>
              <a:t>…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BEA576-1D60-4E7A-B841-1AE41BFDD12E}"/>
              </a:ext>
            </a:extLst>
          </p:cNvPr>
          <p:cNvGrpSpPr/>
          <p:nvPr/>
        </p:nvGrpSpPr>
        <p:grpSpPr>
          <a:xfrm>
            <a:off x="4789936" y="2375696"/>
            <a:ext cx="1000274" cy="658873"/>
            <a:chOff x="7735616" y="2247830"/>
            <a:chExt cx="1600437" cy="10541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31B0F9-3908-44FE-8875-03721BA0A76D}"/>
                </a:ext>
              </a:extLst>
            </p:cNvPr>
            <p:cNvSpPr txBox="1"/>
            <p:nvPr/>
          </p:nvSpPr>
          <p:spPr>
            <a:xfrm>
              <a:off x="7735616" y="2674162"/>
              <a:ext cx="1600437" cy="627863"/>
            </a:xfrm>
            <a:prstGeom prst="rect">
              <a:avLst/>
            </a:prstGeom>
            <a:noFill/>
          </p:spPr>
          <p:txBody>
            <a:bodyPr wrap="none" lIns="114300" tIns="91440" rIns="114300" bIns="91440" rtlCol="0">
              <a:spAutoFit/>
            </a:bodyPr>
            <a:lstStyle/>
            <a:p>
              <a:pPr defTabSz="685730">
                <a:lnSpc>
                  <a:spcPct val="90000"/>
                </a:lnSpc>
                <a:spcAft>
                  <a:spcPts val="1125"/>
                </a:spcAft>
              </a:pP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开发语言</a:t>
              </a:r>
              <a:endParaRPr lang="en-US" sz="15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D4A1877-7511-4AD1-9BDE-EC7F9AE588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00137" y="2247830"/>
              <a:ext cx="552261" cy="457200"/>
              <a:chOff x="12396981" y="1841873"/>
              <a:chExt cx="392650" cy="325063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48F5438-3555-4997-AF8C-250F0CEEA8CF}"/>
                  </a:ext>
                </a:extLst>
              </p:cNvPr>
              <p:cNvSpPr/>
              <p:nvPr/>
            </p:nvSpPr>
            <p:spPr>
              <a:xfrm>
                <a:off x="12396981" y="1841873"/>
                <a:ext cx="392650" cy="325063"/>
              </a:xfrm>
              <a:custGeom>
                <a:avLst/>
                <a:gdLst>
                  <a:gd name="connsiteX0" fmla="*/ 92048 w 392650"/>
                  <a:gd name="connsiteY0" fmla="*/ 258763 h 325062"/>
                  <a:gd name="connsiteX1" fmla="*/ 287407 w 392650"/>
                  <a:gd name="connsiteY1" fmla="*/ 258763 h 325062"/>
                  <a:gd name="connsiteX2" fmla="*/ 287407 w 392650"/>
                  <a:gd name="connsiteY2" fmla="*/ 321523 h 325062"/>
                  <a:gd name="connsiteX3" fmla="*/ 350167 w 392650"/>
                  <a:gd name="connsiteY3" fmla="*/ 258763 h 325062"/>
                  <a:gd name="connsiteX4" fmla="*/ 387823 w 392650"/>
                  <a:gd name="connsiteY4" fmla="*/ 221107 h 325062"/>
                  <a:gd name="connsiteX5" fmla="*/ 387823 w 392650"/>
                  <a:gd name="connsiteY5" fmla="*/ 42483 h 325062"/>
                  <a:gd name="connsiteX6" fmla="*/ 350167 w 392650"/>
                  <a:gd name="connsiteY6" fmla="*/ 4828 h 325062"/>
                  <a:gd name="connsiteX7" fmla="*/ 42483 w 392650"/>
                  <a:gd name="connsiteY7" fmla="*/ 4828 h 325062"/>
                  <a:gd name="connsiteX8" fmla="*/ 4828 w 392650"/>
                  <a:gd name="connsiteY8" fmla="*/ 42483 h 325062"/>
                  <a:gd name="connsiteX9" fmla="*/ 4828 w 392650"/>
                  <a:gd name="connsiteY9" fmla="*/ 65978 h 325062"/>
                  <a:gd name="connsiteX10" fmla="*/ 5793 w 392650"/>
                  <a:gd name="connsiteY10" fmla="*/ 232050 h 325062"/>
                  <a:gd name="connsiteX11" fmla="*/ 32828 w 392650"/>
                  <a:gd name="connsiteY11" fmla="*/ 259085 h 325062"/>
                  <a:gd name="connsiteX12" fmla="*/ 92048 w 392650"/>
                  <a:gd name="connsiteY12" fmla="*/ 258763 h 32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2650" h="325062">
                    <a:moveTo>
                      <a:pt x="92048" y="258763"/>
                    </a:moveTo>
                    <a:lnTo>
                      <a:pt x="287407" y="258763"/>
                    </a:lnTo>
                    <a:lnTo>
                      <a:pt x="287407" y="321523"/>
                    </a:lnTo>
                    <a:lnTo>
                      <a:pt x="350167" y="258763"/>
                    </a:lnTo>
                    <a:cubicBezTo>
                      <a:pt x="370765" y="258763"/>
                      <a:pt x="387823" y="241705"/>
                      <a:pt x="387823" y="221107"/>
                    </a:cubicBezTo>
                    <a:lnTo>
                      <a:pt x="387823" y="42483"/>
                    </a:lnTo>
                    <a:cubicBezTo>
                      <a:pt x="387823" y="21885"/>
                      <a:pt x="370765" y="4828"/>
                      <a:pt x="350167" y="4828"/>
                    </a:cubicBezTo>
                    <a:lnTo>
                      <a:pt x="42483" y="4828"/>
                    </a:lnTo>
                    <a:cubicBezTo>
                      <a:pt x="21564" y="4828"/>
                      <a:pt x="4828" y="21564"/>
                      <a:pt x="4828" y="42483"/>
                    </a:cubicBezTo>
                    <a:lnTo>
                      <a:pt x="4828" y="65978"/>
                    </a:lnTo>
                    <a:lnTo>
                      <a:pt x="5793" y="232050"/>
                    </a:lnTo>
                    <a:cubicBezTo>
                      <a:pt x="5793" y="246855"/>
                      <a:pt x="18023" y="258763"/>
                      <a:pt x="32828" y="259085"/>
                    </a:cubicBezTo>
                    <a:lnTo>
                      <a:pt x="92048" y="258763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1B07549-12CA-4CF7-BF21-C94490D1664C}"/>
                  </a:ext>
                </a:extLst>
              </p:cNvPr>
              <p:cNvSpPr/>
              <p:nvPr/>
            </p:nvSpPr>
            <p:spPr>
              <a:xfrm>
                <a:off x="12560667" y="1885414"/>
                <a:ext cx="61150" cy="177014"/>
              </a:xfrm>
              <a:custGeom>
                <a:avLst/>
                <a:gdLst>
                  <a:gd name="connsiteX0" fmla="*/ 56966 w 61150"/>
                  <a:gd name="connsiteY0" fmla="*/ 4828 h 177014"/>
                  <a:gd name="connsiteX1" fmla="*/ 4828 w 61150"/>
                  <a:gd name="connsiteY1" fmla="*/ 175083 h 17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0" h="177014">
                    <a:moveTo>
                      <a:pt x="56966" y="4828"/>
                    </a:moveTo>
                    <a:lnTo>
                      <a:pt x="4828" y="175083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7D2DCB1-4595-498F-81DA-2B3D9ED12BC0}"/>
                  </a:ext>
                </a:extLst>
              </p:cNvPr>
              <p:cNvSpPr/>
              <p:nvPr/>
            </p:nvSpPr>
            <p:spPr>
              <a:xfrm>
                <a:off x="12482137" y="1925000"/>
                <a:ext cx="67587" cy="80461"/>
              </a:xfrm>
              <a:custGeom>
                <a:avLst/>
                <a:gdLst>
                  <a:gd name="connsiteX0" fmla="*/ 65013 w 67587"/>
                  <a:gd name="connsiteY0" fmla="*/ 4828 h 80461"/>
                  <a:gd name="connsiteX1" fmla="*/ 4828 w 67587"/>
                  <a:gd name="connsiteY1" fmla="*/ 37978 h 80461"/>
                  <a:gd name="connsiteX2" fmla="*/ 4828 w 67587"/>
                  <a:gd name="connsiteY2" fmla="*/ 45702 h 80461"/>
                  <a:gd name="connsiteX3" fmla="*/ 65013 w 67587"/>
                  <a:gd name="connsiteY3" fmla="*/ 77565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87" h="80461">
                    <a:moveTo>
                      <a:pt x="65013" y="4828"/>
                    </a:moveTo>
                    <a:lnTo>
                      <a:pt x="4828" y="37978"/>
                    </a:lnTo>
                    <a:lnTo>
                      <a:pt x="4828" y="45702"/>
                    </a:lnTo>
                    <a:lnTo>
                      <a:pt x="65013" y="7756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3FE9B53-F4B2-4231-BE50-2643942F3295}"/>
                  </a:ext>
                </a:extLst>
              </p:cNvPr>
              <p:cNvSpPr/>
              <p:nvPr/>
            </p:nvSpPr>
            <p:spPr>
              <a:xfrm>
                <a:off x="12635657" y="1925000"/>
                <a:ext cx="67587" cy="80461"/>
              </a:xfrm>
              <a:custGeom>
                <a:avLst/>
                <a:gdLst>
                  <a:gd name="connsiteX0" fmla="*/ 4828 w 67587"/>
                  <a:gd name="connsiteY0" fmla="*/ 4828 h 80461"/>
                  <a:gd name="connsiteX1" fmla="*/ 65334 w 67587"/>
                  <a:gd name="connsiteY1" fmla="*/ 37978 h 80461"/>
                  <a:gd name="connsiteX2" fmla="*/ 65334 w 67587"/>
                  <a:gd name="connsiteY2" fmla="*/ 45702 h 80461"/>
                  <a:gd name="connsiteX3" fmla="*/ 4828 w 67587"/>
                  <a:gd name="connsiteY3" fmla="*/ 77565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87" h="80461">
                    <a:moveTo>
                      <a:pt x="4828" y="4828"/>
                    </a:moveTo>
                    <a:lnTo>
                      <a:pt x="65334" y="37978"/>
                    </a:lnTo>
                    <a:lnTo>
                      <a:pt x="65334" y="45702"/>
                    </a:lnTo>
                    <a:lnTo>
                      <a:pt x="4828" y="7756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25BD0F-8B20-5A44-89EC-913E15E52033}"/>
              </a:ext>
            </a:extLst>
          </p:cNvPr>
          <p:cNvGrpSpPr/>
          <p:nvPr/>
        </p:nvGrpSpPr>
        <p:grpSpPr>
          <a:xfrm>
            <a:off x="375456" y="2275778"/>
            <a:ext cx="3884386" cy="800100"/>
            <a:chOff x="544800" y="3000469"/>
            <a:chExt cx="6215017" cy="1280160"/>
          </a:xfrm>
        </p:grpSpPr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FE7D6FFC-2BC6-5446-934B-07C5E7D230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4800" y="3000469"/>
              <a:ext cx="6215017" cy="1280160"/>
            </a:xfrm>
            <a:custGeom>
              <a:avLst/>
              <a:gdLst>
                <a:gd name="T0" fmla="*/ 0 w 4282"/>
                <a:gd name="T1" fmla="*/ 165 h 882"/>
                <a:gd name="T2" fmla="*/ 3847 w 4282"/>
                <a:gd name="T3" fmla="*/ 165 h 882"/>
                <a:gd name="T4" fmla="*/ 3847 w 4282"/>
                <a:gd name="T5" fmla="*/ 0 h 882"/>
                <a:gd name="T6" fmla="*/ 4282 w 4282"/>
                <a:gd name="T7" fmla="*/ 439 h 882"/>
                <a:gd name="T8" fmla="*/ 3847 w 4282"/>
                <a:gd name="T9" fmla="*/ 882 h 882"/>
                <a:gd name="T10" fmla="*/ 3847 w 4282"/>
                <a:gd name="T11" fmla="*/ 713 h 882"/>
                <a:gd name="T12" fmla="*/ 0 w 4282"/>
                <a:gd name="T13" fmla="*/ 713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2" h="882">
                  <a:moveTo>
                    <a:pt x="0" y="165"/>
                  </a:moveTo>
                  <a:lnTo>
                    <a:pt x="3847" y="165"/>
                  </a:lnTo>
                  <a:lnTo>
                    <a:pt x="3847" y="0"/>
                  </a:lnTo>
                  <a:lnTo>
                    <a:pt x="4282" y="439"/>
                  </a:lnTo>
                  <a:lnTo>
                    <a:pt x="3847" y="882"/>
                  </a:lnTo>
                  <a:lnTo>
                    <a:pt x="3847" y="713"/>
                  </a:lnTo>
                  <a:lnTo>
                    <a:pt x="0" y="713"/>
                  </a:lnTo>
                </a:path>
              </a:pathLst>
            </a:custGeom>
            <a:noFill/>
            <a:ln w="9525" cap="flat">
              <a:solidFill>
                <a:schemeClr val="tx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0" tIns="28575" rIns="57150" bIns="28575" numCol="1" anchor="ctr" anchorCtr="0" compatLnSpc="1">
              <a:prstTxWarp prst="textNoShape">
                <a:avLst/>
              </a:prstTxWarp>
            </a:bodyPr>
            <a:lstStyle/>
            <a:p>
              <a:pPr defTabSz="685730">
                <a:spcAft>
                  <a:spcPts val="1125"/>
                </a:spcAft>
              </a:pP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应用代码变更</a:t>
              </a:r>
              <a:endParaRPr lang="en-US" sz="15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88E7C8B-FFEB-9940-AE2E-637CE1D6AA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136" y="3398908"/>
              <a:ext cx="665825" cy="457200"/>
              <a:chOff x="-922007" y="3632999"/>
              <a:chExt cx="482767" cy="331500"/>
            </a:xfrm>
          </p:grpSpPr>
          <p:sp>
            <p:nvSpPr>
              <p:cNvPr id="103" name="Freeform: Shape 39">
                <a:extLst>
                  <a:ext uri="{FF2B5EF4-FFF2-40B4-BE49-F238E27FC236}">
                    <a16:creationId xmlns:a16="http://schemas.microsoft.com/office/drawing/2014/main" id="{423A954F-AF4E-1D45-B275-E19654C08621}"/>
                  </a:ext>
                </a:extLst>
              </p:cNvPr>
              <p:cNvSpPr/>
              <p:nvPr/>
            </p:nvSpPr>
            <p:spPr>
              <a:xfrm>
                <a:off x="-922007" y="3922659"/>
                <a:ext cx="482767" cy="41840"/>
              </a:xfrm>
              <a:custGeom>
                <a:avLst/>
                <a:gdLst>
                  <a:gd name="connsiteX0" fmla="*/ 4828 w 482766"/>
                  <a:gd name="connsiteY0" fmla="*/ 4828 h 41839"/>
                  <a:gd name="connsiteX1" fmla="*/ 4828 w 482766"/>
                  <a:gd name="connsiteY1" fmla="*/ 28322 h 41839"/>
                  <a:gd name="connsiteX2" fmla="*/ 6437 w 482766"/>
                  <a:gd name="connsiteY2" fmla="*/ 29610 h 41839"/>
                  <a:gd name="connsiteX3" fmla="*/ 32828 w 482766"/>
                  <a:gd name="connsiteY3" fmla="*/ 38621 h 41839"/>
                  <a:gd name="connsiteX4" fmla="*/ 455410 w 482766"/>
                  <a:gd name="connsiteY4" fmla="*/ 38621 h 41839"/>
                  <a:gd name="connsiteX5" fmla="*/ 477295 w 482766"/>
                  <a:gd name="connsiteY5" fmla="*/ 30897 h 41839"/>
                  <a:gd name="connsiteX6" fmla="*/ 480192 w 482766"/>
                  <a:gd name="connsiteY6" fmla="*/ 28322 h 41839"/>
                  <a:gd name="connsiteX7" fmla="*/ 480192 w 482766"/>
                  <a:gd name="connsiteY7" fmla="*/ 4828 h 41839"/>
                  <a:gd name="connsiteX8" fmla="*/ 4828 w 482766"/>
                  <a:gd name="connsiteY8" fmla="*/ 4828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766" h="41839">
                    <a:moveTo>
                      <a:pt x="4828" y="4828"/>
                    </a:moveTo>
                    <a:lnTo>
                      <a:pt x="4828" y="28322"/>
                    </a:lnTo>
                    <a:lnTo>
                      <a:pt x="6437" y="29610"/>
                    </a:lnTo>
                    <a:cubicBezTo>
                      <a:pt x="14161" y="35403"/>
                      <a:pt x="23495" y="38621"/>
                      <a:pt x="32828" y="38621"/>
                    </a:cubicBezTo>
                    <a:lnTo>
                      <a:pt x="455410" y="38621"/>
                    </a:lnTo>
                    <a:cubicBezTo>
                      <a:pt x="463456" y="38621"/>
                      <a:pt x="471180" y="36047"/>
                      <a:pt x="477295" y="30897"/>
                    </a:cubicBezTo>
                    <a:lnTo>
                      <a:pt x="480192" y="28322"/>
                    </a:lnTo>
                    <a:lnTo>
                      <a:pt x="480192" y="4828"/>
                    </a:lnTo>
                    <a:lnTo>
                      <a:pt x="4828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04" name="Freeform: Shape 40">
                <a:extLst>
                  <a:ext uri="{FF2B5EF4-FFF2-40B4-BE49-F238E27FC236}">
                    <a16:creationId xmlns:a16="http://schemas.microsoft.com/office/drawing/2014/main" id="{EA83B38D-67E3-1B4D-8FDB-8EE08F872474}"/>
                  </a:ext>
                </a:extLst>
              </p:cNvPr>
              <p:cNvSpPr/>
              <p:nvPr/>
            </p:nvSpPr>
            <p:spPr>
              <a:xfrm>
                <a:off x="-855707" y="3655206"/>
                <a:ext cx="354029" cy="244602"/>
              </a:xfrm>
              <a:custGeom>
                <a:avLst/>
                <a:gdLst>
                  <a:gd name="connsiteX0" fmla="*/ 351776 w 354028"/>
                  <a:gd name="connsiteY0" fmla="*/ 233337 h 244601"/>
                  <a:gd name="connsiteX1" fmla="*/ 342121 w 354028"/>
                  <a:gd name="connsiteY1" fmla="*/ 242993 h 244601"/>
                  <a:gd name="connsiteX2" fmla="*/ 14483 w 354028"/>
                  <a:gd name="connsiteY2" fmla="*/ 242993 h 244601"/>
                  <a:gd name="connsiteX3" fmla="*/ 4828 w 354028"/>
                  <a:gd name="connsiteY3" fmla="*/ 233337 h 244601"/>
                  <a:gd name="connsiteX4" fmla="*/ 4828 w 354028"/>
                  <a:gd name="connsiteY4" fmla="*/ 14483 h 244601"/>
                  <a:gd name="connsiteX5" fmla="*/ 14483 w 354028"/>
                  <a:gd name="connsiteY5" fmla="*/ 4828 h 244601"/>
                  <a:gd name="connsiteX6" fmla="*/ 340190 w 354028"/>
                  <a:gd name="connsiteY6" fmla="*/ 4828 h 244601"/>
                  <a:gd name="connsiteX7" fmla="*/ 349845 w 354028"/>
                  <a:gd name="connsiteY7" fmla="*/ 14483 h 244601"/>
                  <a:gd name="connsiteX8" fmla="*/ 351776 w 354028"/>
                  <a:gd name="connsiteY8" fmla="*/ 233337 h 244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028" h="244601">
                    <a:moveTo>
                      <a:pt x="351776" y="233337"/>
                    </a:moveTo>
                    <a:cubicBezTo>
                      <a:pt x="351776" y="238487"/>
                      <a:pt x="347592" y="242993"/>
                      <a:pt x="342121" y="242993"/>
                    </a:cubicBezTo>
                    <a:lnTo>
                      <a:pt x="14483" y="242993"/>
                    </a:lnTo>
                    <a:cubicBezTo>
                      <a:pt x="9333" y="242993"/>
                      <a:pt x="4828" y="238809"/>
                      <a:pt x="4828" y="233337"/>
                    </a:cubicBezTo>
                    <a:lnTo>
                      <a:pt x="4828" y="14483"/>
                    </a:lnTo>
                    <a:cubicBezTo>
                      <a:pt x="4828" y="9333"/>
                      <a:pt x="9012" y="4828"/>
                      <a:pt x="14483" y="4828"/>
                    </a:cubicBezTo>
                    <a:lnTo>
                      <a:pt x="340190" y="4828"/>
                    </a:lnTo>
                    <a:cubicBezTo>
                      <a:pt x="345339" y="4828"/>
                      <a:pt x="349845" y="9012"/>
                      <a:pt x="349845" y="14483"/>
                    </a:cubicBezTo>
                    <a:lnTo>
                      <a:pt x="351776" y="233337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05" name="Freeform: Shape 41">
                <a:extLst>
                  <a:ext uri="{FF2B5EF4-FFF2-40B4-BE49-F238E27FC236}">
                    <a16:creationId xmlns:a16="http://schemas.microsoft.com/office/drawing/2014/main" id="{A2F26B16-2358-4B42-B635-641C652F052E}"/>
                  </a:ext>
                </a:extLst>
              </p:cNvPr>
              <p:cNvSpPr/>
              <p:nvPr/>
            </p:nvSpPr>
            <p:spPr>
              <a:xfrm>
                <a:off x="-880489" y="3632999"/>
                <a:ext cx="402306" cy="296097"/>
              </a:xfrm>
              <a:custGeom>
                <a:avLst/>
                <a:gdLst>
                  <a:gd name="connsiteX0" fmla="*/ 398765 w 402305"/>
                  <a:gd name="connsiteY0" fmla="*/ 283545 h 296096"/>
                  <a:gd name="connsiteX1" fmla="*/ 389110 w 402305"/>
                  <a:gd name="connsiteY1" fmla="*/ 293200 h 296096"/>
                  <a:gd name="connsiteX2" fmla="*/ 14483 w 402305"/>
                  <a:gd name="connsiteY2" fmla="*/ 293200 h 296096"/>
                  <a:gd name="connsiteX3" fmla="*/ 4828 w 402305"/>
                  <a:gd name="connsiteY3" fmla="*/ 283545 h 296096"/>
                  <a:gd name="connsiteX4" fmla="*/ 4828 w 402305"/>
                  <a:gd name="connsiteY4" fmla="*/ 14483 h 296096"/>
                  <a:gd name="connsiteX5" fmla="*/ 14483 w 402305"/>
                  <a:gd name="connsiteY5" fmla="*/ 4828 h 296096"/>
                  <a:gd name="connsiteX6" fmla="*/ 389110 w 402305"/>
                  <a:gd name="connsiteY6" fmla="*/ 4828 h 296096"/>
                  <a:gd name="connsiteX7" fmla="*/ 398765 w 402305"/>
                  <a:gd name="connsiteY7" fmla="*/ 14483 h 296096"/>
                  <a:gd name="connsiteX8" fmla="*/ 398765 w 402305"/>
                  <a:gd name="connsiteY8" fmla="*/ 283545 h 296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305" h="296096">
                    <a:moveTo>
                      <a:pt x="398765" y="283545"/>
                    </a:moveTo>
                    <a:cubicBezTo>
                      <a:pt x="398765" y="288695"/>
                      <a:pt x="394581" y="293200"/>
                      <a:pt x="389110" y="293200"/>
                    </a:cubicBezTo>
                    <a:lnTo>
                      <a:pt x="14483" y="293200"/>
                    </a:lnTo>
                    <a:cubicBezTo>
                      <a:pt x="9333" y="293200"/>
                      <a:pt x="4828" y="289016"/>
                      <a:pt x="4828" y="283545"/>
                    </a:cubicBezTo>
                    <a:lnTo>
                      <a:pt x="4828" y="14483"/>
                    </a:lnTo>
                    <a:cubicBezTo>
                      <a:pt x="4828" y="9333"/>
                      <a:pt x="9012" y="4828"/>
                      <a:pt x="14483" y="4828"/>
                    </a:cubicBezTo>
                    <a:lnTo>
                      <a:pt x="389110" y="4828"/>
                    </a:lnTo>
                    <a:cubicBezTo>
                      <a:pt x="394260" y="4828"/>
                      <a:pt x="398765" y="9012"/>
                      <a:pt x="398765" y="14483"/>
                    </a:cubicBezTo>
                    <a:lnTo>
                      <a:pt x="398765" y="28354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11" name="Freeform: Shape 42">
                <a:extLst>
                  <a:ext uri="{FF2B5EF4-FFF2-40B4-BE49-F238E27FC236}">
                    <a16:creationId xmlns:a16="http://schemas.microsoft.com/office/drawing/2014/main" id="{116CE06E-BF9B-1245-960E-13A5116059ED}"/>
                  </a:ext>
                </a:extLst>
              </p:cNvPr>
              <p:cNvSpPr/>
              <p:nvPr/>
            </p:nvSpPr>
            <p:spPr>
              <a:xfrm>
                <a:off x="-712486" y="3689322"/>
                <a:ext cx="61150" cy="177014"/>
              </a:xfrm>
              <a:custGeom>
                <a:avLst/>
                <a:gdLst>
                  <a:gd name="connsiteX0" fmla="*/ 56966 w 61150"/>
                  <a:gd name="connsiteY0" fmla="*/ 4828 h 177014"/>
                  <a:gd name="connsiteX1" fmla="*/ 4828 w 61150"/>
                  <a:gd name="connsiteY1" fmla="*/ 175083 h 17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0" h="177014">
                    <a:moveTo>
                      <a:pt x="56966" y="4828"/>
                    </a:moveTo>
                    <a:lnTo>
                      <a:pt x="4828" y="175083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17" name="Freeform: Shape 43">
                <a:extLst>
                  <a:ext uri="{FF2B5EF4-FFF2-40B4-BE49-F238E27FC236}">
                    <a16:creationId xmlns:a16="http://schemas.microsoft.com/office/drawing/2014/main" id="{30E1E3AA-3BF2-AB48-B2FD-4BA43C202E34}"/>
                  </a:ext>
                </a:extLst>
              </p:cNvPr>
              <p:cNvSpPr/>
              <p:nvPr/>
            </p:nvSpPr>
            <p:spPr>
              <a:xfrm>
                <a:off x="-791016" y="3728908"/>
                <a:ext cx="67587" cy="80461"/>
              </a:xfrm>
              <a:custGeom>
                <a:avLst/>
                <a:gdLst>
                  <a:gd name="connsiteX0" fmla="*/ 65013 w 67587"/>
                  <a:gd name="connsiteY0" fmla="*/ 4828 h 80461"/>
                  <a:gd name="connsiteX1" fmla="*/ 4828 w 67587"/>
                  <a:gd name="connsiteY1" fmla="*/ 37978 h 80461"/>
                  <a:gd name="connsiteX2" fmla="*/ 4828 w 67587"/>
                  <a:gd name="connsiteY2" fmla="*/ 45702 h 80461"/>
                  <a:gd name="connsiteX3" fmla="*/ 65013 w 67587"/>
                  <a:gd name="connsiteY3" fmla="*/ 77565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87" h="80461">
                    <a:moveTo>
                      <a:pt x="65013" y="4828"/>
                    </a:moveTo>
                    <a:lnTo>
                      <a:pt x="4828" y="37978"/>
                    </a:lnTo>
                    <a:lnTo>
                      <a:pt x="4828" y="45702"/>
                    </a:lnTo>
                    <a:lnTo>
                      <a:pt x="65013" y="7756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22" name="Freeform: Shape 44">
                <a:extLst>
                  <a:ext uri="{FF2B5EF4-FFF2-40B4-BE49-F238E27FC236}">
                    <a16:creationId xmlns:a16="http://schemas.microsoft.com/office/drawing/2014/main" id="{FCF4605F-1625-4C4B-954B-E8759E49EAED}"/>
                  </a:ext>
                </a:extLst>
              </p:cNvPr>
              <p:cNvSpPr/>
              <p:nvPr/>
            </p:nvSpPr>
            <p:spPr>
              <a:xfrm>
                <a:off x="-637496" y="3728908"/>
                <a:ext cx="67587" cy="80461"/>
              </a:xfrm>
              <a:custGeom>
                <a:avLst/>
                <a:gdLst>
                  <a:gd name="connsiteX0" fmla="*/ 4828 w 67587"/>
                  <a:gd name="connsiteY0" fmla="*/ 4828 h 80461"/>
                  <a:gd name="connsiteX1" fmla="*/ 65334 w 67587"/>
                  <a:gd name="connsiteY1" fmla="*/ 37978 h 80461"/>
                  <a:gd name="connsiteX2" fmla="*/ 65334 w 67587"/>
                  <a:gd name="connsiteY2" fmla="*/ 45702 h 80461"/>
                  <a:gd name="connsiteX3" fmla="*/ 4828 w 67587"/>
                  <a:gd name="connsiteY3" fmla="*/ 77565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87" h="80461">
                    <a:moveTo>
                      <a:pt x="4828" y="4828"/>
                    </a:moveTo>
                    <a:lnTo>
                      <a:pt x="65334" y="37978"/>
                    </a:lnTo>
                    <a:lnTo>
                      <a:pt x="65334" y="45702"/>
                    </a:lnTo>
                    <a:lnTo>
                      <a:pt x="4828" y="7756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DD69861-3D7D-C14B-8087-AF78AD0D9E9C}"/>
              </a:ext>
            </a:extLst>
          </p:cNvPr>
          <p:cNvGrpSpPr/>
          <p:nvPr/>
        </p:nvGrpSpPr>
        <p:grpSpPr>
          <a:xfrm>
            <a:off x="392265" y="3284616"/>
            <a:ext cx="3884386" cy="800100"/>
            <a:chOff x="544800" y="5805365"/>
            <a:chExt cx="6215017" cy="1280160"/>
          </a:xfrm>
        </p:grpSpPr>
        <p:sp>
          <p:nvSpPr>
            <p:cNvPr id="124" name="Freeform 9">
              <a:extLst>
                <a:ext uri="{FF2B5EF4-FFF2-40B4-BE49-F238E27FC236}">
                  <a16:creationId xmlns:a16="http://schemas.microsoft.com/office/drawing/2014/main" id="{C1646C51-A333-FE47-B41C-6B9960A1FC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4800" y="5805365"/>
              <a:ext cx="6215017" cy="1280160"/>
            </a:xfrm>
            <a:custGeom>
              <a:avLst/>
              <a:gdLst>
                <a:gd name="T0" fmla="*/ 0 w 4282"/>
                <a:gd name="T1" fmla="*/ 165 h 882"/>
                <a:gd name="T2" fmla="*/ 3847 w 4282"/>
                <a:gd name="T3" fmla="*/ 165 h 882"/>
                <a:gd name="T4" fmla="*/ 3847 w 4282"/>
                <a:gd name="T5" fmla="*/ 0 h 882"/>
                <a:gd name="T6" fmla="*/ 4282 w 4282"/>
                <a:gd name="T7" fmla="*/ 439 h 882"/>
                <a:gd name="T8" fmla="*/ 3847 w 4282"/>
                <a:gd name="T9" fmla="*/ 882 h 882"/>
                <a:gd name="T10" fmla="*/ 3847 w 4282"/>
                <a:gd name="T11" fmla="*/ 713 h 882"/>
                <a:gd name="T12" fmla="*/ 0 w 4282"/>
                <a:gd name="T13" fmla="*/ 713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2" h="882">
                  <a:moveTo>
                    <a:pt x="0" y="165"/>
                  </a:moveTo>
                  <a:lnTo>
                    <a:pt x="3847" y="165"/>
                  </a:lnTo>
                  <a:lnTo>
                    <a:pt x="3847" y="0"/>
                  </a:lnTo>
                  <a:lnTo>
                    <a:pt x="4282" y="439"/>
                  </a:lnTo>
                  <a:lnTo>
                    <a:pt x="3847" y="882"/>
                  </a:lnTo>
                  <a:lnTo>
                    <a:pt x="3847" y="713"/>
                  </a:lnTo>
                  <a:lnTo>
                    <a:pt x="0" y="713"/>
                  </a:lnTo>
                </a:path>
              </a:pathLst>
            </a:custGeom>
            <a:noFill/>
            <a:ln w="9525" cap="flat">
              <a:solidFill>
                <a:schemeClr val="tx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0" tIns="28575" rIns="57150" bIns="28575" numCol="1" anchor="ctr" anchorCtr="0" compatLnSpc="1">
              <a:prstTxWarp prst="textNoShape">
                <a:avLst/>
              </a:prstTxWarp>
            </a:bodyPr>
            <a:lstStyle/>
            <a:p>
              <a:pPr defTabSz="685730">
                <a:spcAft>
                  <a:spcPts val="1125"/>
                </a:spcAft>
              </a:pP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需要各微服务的实现一致性</a:t>
              </a:r>
              <a:endParaRPr lang="en-US" sz="15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12C98CC-E748-4D42-95CA-76618CB9BB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692" y="6185470"/>
              <a:ext cx="664712" cy="548640"/>
              <a:chOff x="664326" y="6224659"/>
              <a:chExt cx="532652" cy="439640"/>
            </a:xfrm>
          </p:grpSpPr>
          <p:sp>
            <p:nvSpPr>
              <p:cNvPr id="126" name="Freeform: Shape 46">
                <a:extLst>
                  <a:ext uri="{FF2B5EF4-FFF2-40B4-BE49-F238E27FC236}">
                    <a16:creationId xmlns:a16="http://schemas.microsoft.com/office/drawing/2014/main" id="{BBB3A491-FC52-A64B-B6DC-5A1747741894}"/>
                  </a:ext>
                </a:extLst>
              </p:cNvPr>
              <p:cNvSpPr/>
              <p:nvPr/>
            </p:nvSpPr>
            <p:spPr>
              <a:xfrm>
                <a:off x="664326" y="6332799"/>
                <a:ext cx="315408" cy="331500"/>
              </a:xfrm>
              <a:custGeom>
                <a:avLst/>
                <a:gdLst>
                  <a:gd name="connsiteX0" fmla="*/ 269384 w 315407"/>
                  <a:gd name="connsiteY0" fmla="*/ 248464 h 331499"/>
                  <a:gd name="connsiteX1" fmla="*/ 261660 w 315407"/>
                  <a:gd name="connsiteY1" fmla="*/ 233337 h 331499"/>
                  <a:gd name="connsiteX2" fmla="*/ 277430 w 315407"/>
                  <a:gd name="connsiteY2" fmla="*/ 201475 h 331499"/>
                  <a:gd name="connsiteX3" fmla="*/ 293522 w 315407"/>
                  <a:gd name="connsiteY3" fmla="*/ 198578 h 331499"/>
                  <a:gd name="connsiteX4" fmla="*/ 312833 w 315407"/>
                  <a:gd name="connsiteY4" fmla="*/ 157382 h 331499"/>
                  <a:gd name="connsiteX5" fmla="*/ 281292 w 315407"/>
                  <a:gd name="connsiteY5" fmla="*/ 147083 h 331499"/>
                  <a:gd name="connsiteX6" fmla="*/ 269706 w 315407"/>
                  <a:gd name="connsiteY6" fmla="*/ 113289 h 331499"/>
                  <a:gd name="connsiteX7" fmla="*/ 298350 w 315407"/>
                  <a:gd name="connsiteY7" fmla="*/ 71771 h 331499"/>
                  <a:gd name="connsiteX8" fmla="*/ 291591 w 315407"/>
                  <a:gd name="connsiteY8" fmla="*/ 64369 h 331499"/>
                  <a:gd name="connsiteX9" fmla="*/ 284832 w 315407"/>
                  <a:gd name="connsiteY9" fmla="*/ 56966 h 331499"/>
                  <a:gd name="connsiteX10" fmla="*/ 278074 w 315407"/>
                  <a:gd name="connsiteY10" fmla="*/ 49564 h 331499"/>
                  <a:gd name="connsiteX11" fmla="*/ 233337 w 315407"/>
                  <a:gd name="connsiteY11" fmla="*/ 72415 h 331499"/>
                  <a:gd name="connsiteX12" fmla="*/ 201153 w 315407"/>
                  <a:gd name="connsiteY12" fmla="*/ 56323 h 331499"/>
                  <a:gd name="connsiteX13" fmla="*/ 192141 w 315407"/>
                  <a:gd name="connsiteY13" fmla="*/ 6759 h 331499"/>
                  <a:gd name="connsiteX14" fmla="*/ 182164 w 315407"/>
                  <a:gd name="connsiteY14" fmla="*/ 6115 h 331499"/>
                  <a:gd name="connsiteX15" fmla="*/ 172187 w 315407"/>
                  <a:gd name="connsiteY15" fmla="*/ 5471 h 331499"/>
                  <a:gd name="connsiteX16" fmla="*/ 162210 w 315407"/>
                  <a:gd name="connsiteY16" fmla="*/ 4828 h 331499"/>
                  <a:gd name="connsiteX17" fmla="*/ 146761 w 315407"/>
                  <a:gd name="connsiteY17" fmla="*/ 52461 h 331499"/>
                  <a:gd name="connsiteX18" fmla="*/ 112646 w 315407"/>
                  <a:gd name="connsiteY18" fmla="*/ 64047 h 331499"/>
                  <a:gd name="connsiteX19" fmla="*/ 71771 w 315407"/>
                  <a:gd name="connsiteY19" fmla="*/ 35403 h 331499"/>
                  <a:gd name="connsiteX20" fmla="*/ 64369 w 315407"/>
                  <a:gd name="connsiteY20" fmla="*/ 42162 h 331499"/>
                  <a:gd name="connsiteX21" fmla="*/ 56966 w 315407"/>
                  <a:gd name="connsiteY21" fmla="*/ 48920 h 331499"/>
                  <a:gd name="connsiteX22" fmla="*/ 49564 w 315407"/>
                  <a:gd name="connsiteY22" fmla="*/ 55679 h 331499"/>
                  <a:gd name="connsiteX23" fmla="*/ 72093 w 315407"/>
                  <a:gd name="connsiteY23" fmla="*/ 99772 h 331499"/>
                  <a:gd name="connsiteX24" fmla="*/ 56001 w 315407"/>
                  <a:gd name="connsiteY24" fmla="*/ 132278 h 331499"/>
                  <a:gd name="connsiteX25" fmla="*/ 6759 w 315407"/>
                  <a:gd name="connsiteY25" fmla="*/ 141290 h 331499"/>
                  <a:gd name="connsiteX26" fmla="*/ 6115 w 315407"/>
                  <a:gd name="connsiteY26" fmla="*/ 151267 h 331499"/>
                  <a:gd name="connsiteX27" fmla="*/ 5471 w 315407"/>
                  <a:gd name="connsiteY27" fmla="*/ 161244 h 331499"/>
                  <a:gd name="connsiteX28" fmla="*/ 4828 w 315407"/>
                  <a:gd name="connsiteY28" fmla="*/ 171221 h 331499"/>
                  <a:gd name="connsiteX29" fmla="*/ 52783 w 315407"/>
                  <a:gd name="connsiteY29" fmla="*/ 186670 h 331499"/>
                  <a:gd name="connsiteX30" fmla="*/ 64369 w 315407"/>
                  <a:gd name="connsiteY30" fmla="*/ 220785 h 331499"/>
                  <a:gd name="connsiteX31" fmla="*/ 35403 w 315407"/>
                  <a:gd name="connsiteY31" fmla="*/ 261981 h 331499"/>
                  <a:gd name="connsiteX32" fmla="*/ 42162 w 315407"/>
                  <a:gd name="connsiteY32" fmla="*/ 269384 h 331499"/>
                  <a:gd name="connsiteX33" fmla="*/ 48920 w 315407"/>
                  <a:gd name="connsiteY33" fmla="*/ 276786 h 331499"/>
                  <a:gd name="connsiteX34" fmla="*/ 55679 w 315407"/>
                  <a:gd name="connsiteY34" fmla="*/ 284189 h 331499"/>
                  <a:gd name="connsiteX35" fmla="*/ 100415 w 315407"/>
                  <a:gd name="connsiteY35" fmla="*/ 261016 h 331499"/>
                  <a:gd name="connsiteX36" fmla="*/ 132600 w 315407"/>
                  <a:gd name="connsiteY36" fmla="*/ 276786 h 331499"/>
                  <a:gd name="connsiteX37" fmla="*/ 141612 w 315407"/>
                  <a:gd name="connsiteY37" fmla="*/ 326350 h 331499"/>
                  <a:gd name="connsiteX38" fmla="*/ 151589 w 315407"/>
                  <a:gd name="connsiteY38" fmla="*/ 326994 h 331499"/>
                  <a:gd name="connsiteX39" fmla="*/ 161566 w 315407"/>
                  <a:gd name="connsiteY39" fmla="*/ 327638 h 331499"/>
                  <a:gd name="connsiteX40" fmla="*/ 171543 w 315407"/>
                  <a:gd name="connsiteY40" fmla="*/ 328281 h 331499"/>
                  <a:gd name="connsiteX41" fmla="*/ 186992 w 315407"/>
                  <a:gd name="connsiteY41" fmla="*/ 280005 h 331499"/>
                  <a:gd name="connsiteX42" fmla="*/ 220785 w 315407"/>
                  <a:gd name="connsiteY42" fmla="*/ 268418 h 331499"/>
                  <a:gd name="connsiteX43" fmla="*/ 262303 w 315407"/>
                  <a:gd name="connsiteY43" fmla="*/ 297384 h 331499"/>
                  <a:gd name="connsiteX44" fmla="*/ 269706 w 315407"/>
                  <a:gd name="connsiteY44" fmla="*/ 290626 h 331499"/>
                  <a:gd name="connsiteX45" fmla="*/ 273568 w 315407"/>
                  <a:gd name="connsiteY45" fmla="*/ 287085 h 331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15407" h="331499">
                    <a:moveTo>
                      <a:pt x="269384" y="248464"/>
                    </a:moveTo>
                    <a:lnTo>
                      <a:pt x="261660" y="233337"/>
                    </a:lnTo>
                    <a:cubicBezTo>
                      <a:pt x="268740" y="223360"/>
                      <a:pt x="273890" y="212739"/>
                      <a:pt x="277430" y="201475"/>
                    </a:cubicBezTo>
                    <a:lnTo>
                      <a:pt x="293522" y="198578"/>
                    </a:lnTo>
                    <a:moveTo>
                      <a:pt x="312833" y="157382"/>
                    </a:moveTo>
                    <a:lnTo>
                      <a:pt x="281292" y="147083"/>
                    </a:lnTo>
                    <a:cubicBezTo>
                      <a:pt x="279361" y="135497"/>
                      <a:pt x="275499" y="123910"/>
                      <a:pt x="269706" y="113289"/>
                    </a:cubicBezTo>
                    <a:lnTo>
                      <a:pt x="298350" y="71771"/>
                    </a:lnTo>
                    <a:lnTo>
                      <a:pt x="291591" y="64369"/>
                    </a:lnTo>
                    <a:lnTo>
                      <a:pt x="284832" y="56966"/>
                    </a:lnTo>
                    <a:lnTo>
                      <a:pt x="278074" y="49564"/>
                    </a:lnTo>
                    <a:lnTo>
                      <a:pt x="233337" y="72415"/>
                    </a:lnTo>
                    <a:cubicBezTo>
                      <a:pt x="223360" y="65334"/>
                      <a:pt x="212417" y="59863"/>
                      <a:pt x="201153" y="56323"/>
                    </a:cubicBezTo>
                    <a:lnTo>
                      <a:pt x="192141" y="6759"/>
                    </a:lnTo>
                    <a:lnTo>
                      <a:pt x="182164" y="6115"/>
                    </a:lnTo>
                    <a:lnTo>
                      <a:pt x="172187" y="5471"/>
                    </a:lnTo>
                    <a:lnTo>
                      <a:pt x="162210" y="4828"/>
                    </a:lnTo>
                    <a:lnTo>
                      <a:pt x="146761" y="52461"/>
                    </a:lnTo>
                    <a:cubicBezTo>
                      <a:pt x="134853" y="54392"/>
                      <a:pt x="123588" y="58254"/>
                      <a:pt x="112646" y="64047"/>
                    </a:cubicBezTo>
                    <a:lnTo>
                      <a:pt x="71771" y="35403"/>
                    </a:lnTo>
                    <a:lnTo>
                      <a:pt x="64369" y="42162"/>
                    </a:lnTo>
                    <a:lnTo>
                      <a:pt x="56966" y="48920"/>
                    </a:lnTo>
                    <a:lnTo>
                      <a:pt x="49564" y="55679"/>
                    </a:lnTo>
                    <a:lnTo>
                      <a:pt x="72093" y="99772"/>
                    </a:lnTo>
                    <a:cubicBezTo>
                      <a:pt x="65013" y="109749"/>
                      <a:pt x="59541" y="120692"/>
                      <a:pt x="56001" y="132278"/>
                    </a:cubicBezTo>
                    <a:lnTo>
                      <a:pt x="6759" y="141290"/>
                    </a:lnTo>
                    <a:lnTo>
                      <a:pt x="6115" y="151267"/>
                    </a:lnTo>
                    <a:lnTo>
                      <a:pt x="5471" y="161244"/>
                    </a:lnTo>
                    <a:lnTo>
                      <a:pt x="4828" y="171221"/>
                    </a:lnTo>
                    <a:lnTo>
                      <a:pt x="52783" y="186670"/>
                    </a:lnTo>
                    <a:cubicBezTo>
                      <a:pt x="54714" y="198256"/>
                      <a:pt x="58576" y="209843"/>
                      <a:pt x="64369" y="220785"/>
                    </a:cubicBezTo>
                    <a:lnTo>
                      <a:pt x="35403" y="261981"/>
                    </a:lnTo>
                    <a:lnTo>
                      <a:pt x="42162" y="269384"/>
                    </a:lnTo>
                    <a:lnTo>
                      <a:pt x="48920" y="276786"/>
                    </a:lnTo>
                    <a:lnTo>
                      <a:pt x="55679" y="284189"/>
                    </a:lnTo>
                    <a:lnTo>
                      <a:pt x="100415" y="261016"/>
                    </a:lnTo>
                    <a:cubicBezTo>
                      <a:pt x="110393" y="268096"/>
                      <a:pt x="121335" y="273246"/>
                      <a:pt x="132600" y="276786"/>
                    </a:cubicBezTo>
                    <a:lnTo>
                      <a:pt x="141612" y="326350"/>
                    </a:lnTo>
                    <a:lnTo>
                      <a:pt x="151589" y="326994"/>
                    </a:lnTo>
                    <a:lnTo>
                      <a:pt x="161566" y="327638"/>
                    </a:lnTo>
                    <a:lnTo>
                      <a:pt x="171543" y="328281"/>
                    </a:lnTo>
                    <a:lnTo>
                      <a:pt x="186992" y="280005"/>
                    </a:lnTo>
                    <a:cubicBezTo>
                      <a:pt x="198578" y="278074"/>
                      <a:pt x="209843" y="274212"/>
                      <a:pt x="220785" y="268418"/>
                    </a:cubicBezTo>
                    <a:lnTo>
                      <a:pt x="262303" y="297384"/>
                    </a:lnTo>
                    <a:lnTo>
                      <a:pt x="269706" y="290626"/>
                    </a:lnTo>
                    <a:lnTo>
                      <a:pt x="273568" y="28708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27" name="Freeform: Shape 47">
                <a:extLst>
                  <a:ext uri="{FF2B5EF4-FFF2-40B4-BE49-F238E27FC236}">
                    <a16:creationId xmlns:a16="http://schemas.microsoft.com/office/drawing/2014/main" id="{BC47A1D8-D1E0-B848-8982-680795C2616F}"/>
                  </a:ext>
                </a:extLst>
              </p:cNvPr>
              <p:cNvSpPr/>
              <p:nvPr/>
            </p:nvSpPr>
            <p:spPr>
              <a:xfrm>
                <a:off x="761844" y="6429996"/>
                <a:ext cx="138393" cy="138393"/>
              </a:xfrm>
              <a:custGeom>
                <a:avLst/>
                <a:gdLst>
                  <a:gd name="connsiteX0" fmla="*/ 134209 w 138393"/>
                  <a:gd name="connsiteY0" fmla="*/ 69518 h 138393"/>
                  <a:gd name="connsiteX1" fmla="*/ 69518 w 138393"/>
                  <a:gd name="connsiteY1" fmla="*/ 134209 h 138393"/>
                  <a:gd name="connsiteX2" fmla="*/ 4828 w 138393"/>
                  <a:gd name="connsiteY2" fmla="*/ 69518 h 138393"/>
                  <a:gd name="connsiteX3" fmla="*/ 69518 w 138393"/>
                  <a:gd name="connsiteY3" fmla="*/ 4828 h 138393"/>
                  <a:gd name="connsiteX4" fmla="*/ 134209 w 138393"/>
                  <a:gd name="connsiteY4" fmla="*/ 69518 h 13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93" h="138393">
                    <a:moveTo>
                      <a:pt x="134209" y="69518"/>
                    </a:moveTo>
                    <a:cubicBezTo>
                      <a:pt x="134209" y="105246"/>
                      <a:pt x="105246" y="134209"/>
                      <a:pt x="69518" y="134209"/>
                    </a:cubicBezTo>
                    <a:cubicBezTo>
                      <a:pt x="33791" y="134209"/>
                      <a:pt x="4828" y="105246"/>
                      <a:pt x="4828" y="69518"/>
                    </a:cubicBezTo>
                    <a:cubicBezTo>
                      <a:pt x="4828" y="33791"/>
                      <a:pt x="33791" y="4828"/>
                      <a:pt x="69518" y="4828"/>
                    </a:cubicBezTo>
                    <a:cubicBezTo>
                      <a:pt x="105246" y="4828"/>
                      <a:pt x="134209" y="33791"/>
                      <a:pt x="134209" y="6951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28" name="Freeform: Shape 48">
                <a:extLst>
                  <a:ext uri="{FF2B5EF4-FFF2-40B4-BE49-F238E27FC236}">
                    <a16:creationId xmlns:a16="http://schemas.microsoft.com/office/drawing/2014/main" id="{7AA7F5DB-380F-9E40-8AD6-A747A8093239}"/>
                  </a:ext>
                </a:extLst>
              </p:cNvPr>
              <p:cNvSpPr/>
              <p:nvPr/>
            </p:nvSpPr>
            <p:spPr>
              <a:xfrm>
                <a:off x="981342" y="6224659"/>
                <a:ext cx="215636" cy="196325"/>
              </a:xfrm>
              <a:custGeom>
                <a:avLst/>
                <a:gdLst>
                  <a:gd name="connsiteX0" fmla="*/ 130347 w 215635"/>
                  <a:gd name="connsiteY0" fmla="*/ 178624 h 196325"/>
                  <a:gd name="connsiteX1" fmla="*/ 143221 w 215635"/>
                  <a:gd name="connsiteY1" fmla="*/ 173474 h 196325"/>
                  <a:gd name="connsiteX2" fmla="*/ 169934 w 215635"/>
                  <a:gd name="connsiteY2" fmla="*/ 191819 h 196325"/>
                  <a:gd name="connsiteX3" fmla="*/ 174762 w 215635"/>
                  <a:gd name="connsiteY3" fmla="*/ 187635 h 196325"/>
                  <a:gd name="connsiteX4" fmla="*/ 179589 w 215635"/>
                  <a:gd name="connsiteY4" fmla="*/ 183451 h 196325"/>
                  <a:gd name="connsiteX5" fmla="*/ 184417 w 215635"/>
                  <a:gd name="connsiteY5" fmla="*/ 179267 h 196325"/>
                  <a:gd name="connsiteX6" fmla="*/ 169612 w 215635"/>
                  <a:gd name="connsiteY6" fmla="*/ 150623 h 196325"/>
                  <a:gd name="connsiteX7" fmla="*/ 179589 w 215635"/>
                  <a:gd name="connsiteY7" fmla="*/ 130347 h 196325"/>
                  <a:gd name="connsiteX8" fmla="*/ 211452 w 215635"/>
                  <a:gd name="connsiteY8" fmla="*/ 124554 h 196325"/>
                  <a:gd name="connsiteX9" fmla="*/ 211774 w 215635"/>
                  <a:gd name="connsiteY9" fmla="*/ 118117 h 196325"/>
                  <a:gd name="connsiteX10" fmla="*/ 212096 w 215635"/>
                  <a:gd name="connsiteY10" fmla="*/ 111680 h 196325"/>
                  <a:gd name="connsiteX11" fmla="*/ 212417 w 215635"/>
                  <a:gd name="connsiteY11" fmla="*/ 105243 h 196325"/>
                  <a:gd name="connsiteX12" fmla="*/ 181842 w 215635"/>
                  <a:gd name="connsiteY12" fmla="*/ 95266 h 196325"/>
                  <a:gd name="connsiteX13" fmla="*/ 174440 w 215635"/>
                  <a:gd name="connsiteY13" fmla="*/ 73702 h 196325"/>
                  <a:gd name="connsiteX14" fmla="*/ 192785 w 215635"/>
                  <a:gd name="connsiteY14" fmla="*/ 47311 h 196325"/>
                  <a:gd name="connsiteX15" fmla="*/ 188601 w 215635"/>
                  <a:gd name="connsiteY15" fmla="*/ 42483 h 196325"/>
                  <a:gd name="connsiteX16" fmla="*/ 184417 w 215635"/>
                  <a:gd name="connsiteY16" fmla="*/ 37656 h 196325"/>
                  <a:gd name="connsiteX17" fmla="*/ 180233 w 215635"/>
                  <a:gd name="connsiteY17" fmla="*/ 32828 h 196325"/>
                  <a:gd name="connsiteX18" fmla="*/ 151589 w 215635"/>
                  <a:gd name="connsiteY18" fmla="*/ 47633 h 196325"/>
                  <a:gd name="connsiteX19" fmla="*/ 130991 w 215635"/>
                  <a:gd name="connsiteY19" fmla="*/ 37334 h 196325"/>
                  <a:gd name="connsiteX20" fmla="*/ 125197 w 215635"/>
                  <a:gd name="connsiteY20" fmla="*/ 5793 h 196325"/>
                  <a:gd name="connsiteX21" fmla="*/ 118761 w 215635"/>
                  <a:gd name="connsiteY21" fmla="*/ 5471 h 196325"/>
                  <a:gd name="connsiteX22" fmla="*/ 112324 w 215635"/>
                  <a:gd name="connsiteY22" fmla="*/ 5150 h 196325"/>
                  <a:gd name="connsiteX23" fmla="*/ 105887 w 215635"/>
                  <a:gd name="connsiteY23" fmla="*/ 4828 h 196325"/>
                  <a:gd name="connsiteX24" fmla="*/ 95910 w 215635"/>
                  <a:gd name="connsiteY24" fmla="*/ 35403 h 196325"/>
                  <a:gd name="connsiteX25" fmla="*/ 74024 w 215635"/>
                  <a:gd name="connsiteY25" fmla="*/ 42805 h 196325"/>
                  <a:gd name="connsiteX26" fmla="*/ 47633 w 215635"/>
                  <a:gd name="connsiteY26" fmla="*/ 24460 h 196325"/>
                  <a:gd name="connsiteX27" fmla="*/ 42805 w 215635"/>
                  <a:gd name="connsiteY27" fmla="*/ 28644 h 196325"/>
                  <a:gd name="connsiteX28" fmla="*/ 37978 w 215635"/>
                  <a:gd name="connsiteY28" fmla="*/ 32828 h 196325"/>
                  <a:gd name="connsiteX29" fmla="*/ 33150 w 215635"/>
                  <a:gd name="connsiteY29" fmla="*/ 37012 h 196325"/>
                  <a:gd name="connsiteX30" fmla="*/ 47633 w 215635"/>
                  <a:gd name="connsiteY30" fmla="*/ 65656 h 196325"/>
                  <a:gd name="connsiteX31" fmla="*/ 37334 w 215635"/>
                  <a:gd name="connsiteY31" fmla="*/ 86254 h 196325"/>
                  <a:gd name="connsiteX32" fmla="*/ 5793 w 215635"/>
                  <a:gd name="connsiteY32" fmla="*/ 92048 h 196325"/>
                  <a:gd name="connsiteX33" fmla="*/ 5471 w 215635"/>
                  <a:gd name="connsiteY33" fmla="*/ 98484 h 196325"/>
                  <a:gd name="connsiteX34" fmla="*/ 5150 w 215635"/>
                  <a:gd name="connsiteY34" fmla="*/ 104921 h 196325"/>
                  <a:gd name="connsiteX35" fmla="*/ 4828 w 215635"/>
                  <a:gd name="connsiteY35" fmla="*/ 111358 h 196325"/>
                  <a:gd name="connsiteX36" fmla="*/ 35403 w 215635"/>
                  <a:gd name="connsiteY36" fmla="*/ 121335 h 196325"/>
                  <a:gd name="connsiteX37" fmla="*/ 42805 w 215635"/>
                  <a:gd name="connsiteY37" fmla="*/ 143221 h 196325"/>
                  <a:gd name="connsiteX38" fmla="*/ 24460 w 215635"/>
                  <a:gd name="connsiteY38" fmla="*/ 169612 h 196325"/>
                  <a:gd name="connsiteX39" fmla="*/ 28644 w 215635"/>
                  <a:gd name="connsiteY39" fmla="*/ 174440 h 196325"/>
                  <a:gd name="connsiteX40" fmla="*/ 32828 w 215635"/>
                  <a:gd name="connsiteY40" fmla="*/ 179267 h 196325"/>
                  <a:gd name="connsiteX41" fmla="*/ 37012 w 215635"/>
                  <a:gd name="connsiteY41" fmla="*/ 184095 h 196325"/>
                  <a:gd name="connsiteX42" fmla="*/ 65656 w 215635"/>
                  <a:gd name="connsiteY42" fmla="*/ 169290 h 19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15635" h="196325">
                    <a:moveTo>
                      <a:pt x="130347" y="178624"/>
                    </a:moveTo>
                    <a:cubicBezTo>
                      <a:pt x="134853" y="177336"/>
                      <a:pt x="139037" y="175405"/>
                      <a:pt x="143221" y="173474"/>
                    </a:cubicBezTo>
                    <a:lnTo>
                      <a:pt x="169934" y="191819"/>
                    </a:lnTo>
                    <a:lnTo>
                      <a:pt x="174762" y="187635"/>
                    </a:lnTo>
                    <a:lnTo>
                      <a:pt x="179589" y="183451"/>
                    </a:lnTo>
                    <a:lnTo>
                      <a:pt x="184417" y="179267"/>
                    </a:lnTo>
                    <a:lnTo>
                      <a:pt x="169612" y="150623"/>
                    </a:lnTo>
                    <a:cubicBezTo>
                      <a:pt x="174118" y="144186"/>
                      <a:pt x="177336" y="137428"/>
                      <a:pt x="179589" y="130347"/>
                    </a:cubicBezTo>
                    <a:lnTo>
                      <a:pt x="211452" y="124554"/>
                    </a:lnTo>
                    <a:lnTo>
                      <a:pt x="211774" y="118117"/>
                    </a:lnTo>
                    <a:lnTo>
                      <a:pt x="212096" y="111680"/>
                    </a:lnTo>
                    <a:lnTo>
                      <a:pt x="212417" y="105243"/>
                    </a:lnTo>
                    <a:lnTo>
                      <a:pt x="181842" y="95266"/>
                    </a:lnTo>
                    <a:cubicBezTo>
                      <a:pt x="180555" y="87864"/>
                      <a:pt x="177980" y="80461"/>
                      <a:pt x="174440" y="73702"/>
                    </a:cubicBezTo>
                    <a:lnTo>
                      <a:pt x="192785" y="47311"/>
                    </a:lnTo>
                    <a:lnTo>
                      <a:pt x="188601" y="42483"/>
                    </a:lnTo>
                    <a:lnTo>
                      <a:pt x="184417" y="37656"/>
                    </a:lnTo>
                    <a:lnTo>
                      <a:pt x="180233" y="32828"/>
                    </a:lnTo>
                    <a:lnTo>
                      <a:pt x="151589" y="47633"/>
                    </a:lnTo>
                    <a:cubicBezTo>
                      <a:pt x="145152" y="43127"/>
                      <a:pt x="138393" y="39587"/>
                      <a:pt x="130991" y="37334"/>
                    </a:cubicBezTo>
                    <a:lnTo>
                      <a:pt x="125197" y="5793"/>
                    </a:lnTo>
                    <a:lnTo>
                      <a:pt x="118761" y="5471"/>
                    </a:lnTo>
                    <a:lnTo>
                      <a:pt x="112324" y="5150"/>
                    </a:lnTo>
                    <a:lnTo>
                      <a:pt x="105887" y="4828"/>
                    </a:lnTo>
                    <a:lnTo>
                      <a:pt x="95910" y="35403"/>
                    </a:lnTo>
                    <a:cubicBezTo>
                      <a:pt x="88507" y="36690"/>
                      <a:pt x="81105" y="39265"/>
                      <a:pt x="74024" y="42805"/>
                    </a:cubicBezTo>
                    <a:lnTo>
                      <a:pt x="47633" y="24460"/>
                    </a:lnTo>
                    <a:lnTo>
                      <a:pt x="42805" y="28644"/>
                    </a:lnTo>
                    <a:lnTo>
                      <a:pt x="37978" y="32828"/>
                    </a:lnTo>
                    <a:lnTo>
                      <a:pt x="33150" y="37012"/>
                    </a:lnTo>
                    <a:lnTo>
                      <a:pt x="47633" y="65656"/>
                    </a:lnTo>
                    <a:cubicBezTo>
                      <a:pt x="43127" y="72093"/>
                      <a:pt x="39587" y="79174"/>
                      <a:pt x="37334" y="86254"/>
                    </a:cubicBezTo>
                    <a:lnTo>
                      <a:pt x="5793" y="92048"/>
                    </a:lnTo>
                    <a:lnTo>
                      <a:pt x="5471" y="98484"/>
                    </a:lnTo>
                    <a:lnTo>
                      <a:pt x="5150" y="104921"/>
                    </a:lnTo>
                    <a:lnTo>
                      <a:pt x="4828" y="111358"/>
                    </a:lnTo>
                    <a:lnTo>
                      <a:pt x="35403" y="121335"/>
                    </a:lnTo>
                    <a:cubicBezTo>
                      <a:pt x="36690" y="128738"/>
                      <a:pt x="39265" y="136140"/>
                      <a:pt x="42805" y="143221"/>
                    </a:cubicBezTo>
                    <a:lnTo>
                      <a:pt x="24460" y="169612"/>
                    </a:lnTo>
                    <a:lnTo>
                      <a:pt x="28644" y="174440"/>
                    </a:lnTo>
                    <a:lnTo>
                      <a:pt x="32828" y="179267"/>
                    </a:lnTo>
                    <a:lnTo>
                      <a:pt x="37012" y="184095"/>
                    </a:lnTo>
                    <a:lnTo>
                      <a:pt x="65656" y="16929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29" name="Freeform: Shape 49">
                <a:extLst>
                  <a:ext uri="{FF2B5EF4-FFF2-40B4-BE49-F238E27FC236}">
                    <a16:creationId xmlns:a16="http://schemas.microsoft.com/office/drawing/2014/main" id="{5EFD0CF0-876B-1048-B334-0C3199E55F0C}"/>
                  </a:ext>
                </a:extLst>
              </p:cNvPr>
              <p:cNvSpPr/>
              <p:nvPr/>
            </p:nvSpPr>
            <p:spPr>
              <a:xfrm>
                <a:off x="1044102" y="6286453"/>
                <a:ext cx="90116" cy="90116"/>
              </a:xfrm>
              <a:custGeom>
                <a:avLst/>
                <a:gdLst>
                  <a:gd name="connsiteX0" fmla="*/ 87220 w 90116"/>
                  <a:gd name="connsiteY0" fmla="*/ 46024 h 90116"/>
                  <a:gd name="connsiteX1" fmla="*/ 46024 w 90116"/>
                  <a:gd name="connsiteY1" fmla="*/ 87220 h 90116"/>
                  <a:gd name="connsiteX2" fmla="*/ 4828 w 90116"/>
                  <a:gd name="connsiteY2" fmla="*/ 46024 h 90116"/>
                  <a:gd name="connsiteX3" fmla="*/ 46024 w 90116"/>
                  <a:gd name="connsiteY3" fmla="*/ 4828 h 90116"/>
                  <a:gd name="connsiteX4" fmla="*/ 87220 w 90116"/>
                  <a:gd name="connsiteY4" fmla="*/ 46024 h 9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16" h="90116">
                    <a:moveTo>
                      <a:pt x="87220" y="46024"/>
                    </a:moveTo>
                    <a:cubicBezTo>
                      <a:pt x="87220" y="68776"/>
                      <a:pt x="68776" y="87220"/>
                      <a:pt x="46024" y="87220"/>
                    </a:cubicBezTo>
                    <a:cubicBezTo>
                      <a:pt x="23272" y="87220"/>
                      <a:pt x="4828" y="68776"/>
                      <a:pt x="4828" y="46024"/>
                    </a:cubicBezTo>
                    <a:cubicBezTo>
                      <a:pt x="4828" y="23272"/>
                      <a:pt x="23272" y="4828"/>
                      <a:pt x="46024" y="4828"/>
                    </a:cubicBezTo>
                    <a:cubicBezTo>
                      <a:pt x="68776" y="4828"/>
                      <a:pt x="87220" y="23272"/>
                      <a:pt x="87220" y="46024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30" name="Freeform: Shape 50">
                <a:extLst>
                  <a:ext uri="{FF2B5EF4-FFF2-40B4-BE49-F238E27FC236}">
                    <a16:creationId xmlns:a16="http://schemas.microsoft.com/office/drawing/2014/main" id="{CA111C59-C655-7E48-BC69-7E10667E80A4}"/>
                  </a:ext>
                </a:extLst>
              </p:cNvPr>
              <p:cNvSpPr/>
              <p:nvPr/>
            </p:nvSpPr>
            <p:spPr>
              <a:xfrm>
                <a:off x="962757" y="6417766"/>
                <a:ext cx="225291" cy="196325"/>
              </a:xfrm>
              <a:custGeom>
                <a:avLst/>
                <a:gdLst>
                  <a:gd name="connsiteX0" fmla="*/ 100978 w 225291"/>
                  <a:gd name="connsiteY0" fmla="*/ 11586 h 196325"/>
                  <a:gd name="connsiteX1" fmla="*/ 6678 w 225291"/>
                  <a:gd name="connsiteY1" fmla="*/ 171221 h 196325"/>
                  <a:gd name="connsiteX2" fmla="*/ 19229 w 225291"/>
                  <a:gd name="connsiteY2" fmla="*/ 193107 h 196325"/>
                  <a:gd name="connsiteX3" fmla="*/ 208152 w 225291"/>
                  <a:gd name="connsiteY3" fmla="*/ 193107 h 196325"/>
                  <a:gd name="connsiteX4" fmla="*/ 220704 w 225291"/>
                  <a:gd name="connsiteY4" fmla="*/ 171221 h 196325"/>
                  <a:gd name="connsiteX5" fmla="*/ 126404 w 225291"/>
                  <a:gd name="connsiteY5" fmla="*/ 11586 h 196325"/>
                  <a:gd name="connsiteX6" fmla="*/ 100978 w 225291"/>
                  <a:gd name="connsiteY6" fmla="*/ 11586 h 196325"/>
                  <a:gd name="connsiteX7" fmla="*/ 100978 w 225291"/>
                  <a:gd name="connsiteY7" fmla="*/ 11586 h 19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291" h="196325">
                    <a:moveTo>
                      <a:pt x="100978" y="11586"/>
                    </a:moveTo>
                    <a:cubicBezTo>
                      <a:pt x="6678" y="171221"/>
                      <a:pt x="100978" y="11586"/>
                      <a:pt x="6678" y="171221"/>
                    </a:cubicBezTo>
                    <a:cubicBezTo>
                      <a:pt x="1206" y="180233"/>
                      <a:pt x="8609" y="193107"/>
                      <a:pt x="19229" y="193107"/>
                    </a:cubicBezTo>
                    <a:cubicBezTo>
                      <a:pt x="208152" y="193107"/>
                      <a:pt x="19229" y="193107"/>
                      <a:pt x="208152" y="193107"/>
                    </a:cubicBezTo>
                    <a:cubicBezTo>
                      <a:pt x="219095" y="193107"/>
                      <a:pt x="226176" y="180555"/>
                      <a:pt x="220704" y="171221"/>
                    </a:cubicBezTo>
                    <a:cubicBezTo>
                      <a:pt x="126404" y="11586"/>
                      <a:pt x="220704" y="171221"/>
                      <a:pt x="126404" y="11586"/>
                    </a:cubicBezTo>
                    <a:cubicBezTo>
                      <a:pt x="120932" y="2575"/>
                      <a:pt x="106449" y="2575"/>
                      <a:pt x="100978" y="11586"/>
                    </a:cubicBezTo>
                    <a:lnTo>
                      <a:pt x="100978" y="11586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31" name="Freeform: Shape 51">
                <a:extLst>
                  <a:ext uri="{FF2B5EF4-FFF2-40B4-BE49-F238E27FC236}">
                    <a16:creationId xmlns:a16="http://schemas.microsoft.com/office/drawing/2014/main" id="{24F4B528-6F65-7645-AAAB-263400A54808}"/>
                  </a:ext>
                </a:extLst>
              </p:cNvPr>
              <p:cNvSpPr/>
              <p:nvPr/>
            </p:nvSpPr>
            <p:spPr>
              <a:xfrm>
                <a:off x="1064861" y="6481974"/>
                <a:ext cx="22529" cy="102990"/>
              </a:xfrm>
              <a:custGeom>
                <a:avLst/>
                <a:gdLst>
                  <a:gd name="connsiteX0" fmla="*/ 11425 w 22529"/>
                  <a:gd name="connsiteY0" fmla="*/ 101864 h 102990"/>
                  <a:gd name="connsiteX1" fmla="*/ 4989 w 22529"/>
                  <a:gd name="connsiteY1" fmla="*/ 99289 h 102990"/>
                  <a:gd name="connsiteX2" fmla="*/ 2414 w 22529"/>
                  <a:gd name="connsiteY2" fmla="*/ 92852 h 102990"/>
                  <a:gd name="connsiteX3" fmla="*/ 4989 w 22529"/>
                  <a:gd name="connsiteY3" fmla="*/ 86415 h 102990"/>
                  <a:gd name="connsiteX4" fmla="*/ 11425 w 22529"/>
                  <a:gd name="connsiteY4" fmla="*/ 83840 h 102990"/>
                  <a:gd name="connsiteX5" fmla="*/ 17862 w 22529"/>
                  <a:gd name="connsiteY5" fmla="*/ 86415 h 102990"/>
                  <a:gd name="connsiteX6" fmla="*/ 20437 w 22529"/>
                  <a:gd name="connsiteY6" fmla="*/ 92852 h 102990"/>
                  <a:gd name="connsiteX7" fmla="*/ 17862 w 22529"/>
                  <a:gd name="connsiteY7" fmla="*/ 99289 h 102990"/>
                  <a:gd name="connsiteX8" fmla="*/ 11425 w 22529"/>
                  <a:gd name="connsiteY8" fmla="*/ 101864 h 102990"/>
                  <a:gd name="connsiteX9" fmla="*/ 5632 w 22529"/>
                  <a:gd name="connsiteY9" fmla="*/ 71289 h 102990"/>
                  <a:gd name="connsiteX10" fmla="*/ 3701 w 22529"/>
                  <a:gd name="connsiteY10" fmla="*/ 4345 h 102990"/>
                  <a:gd name="connsiteX11" fmla="*/ 11425 w 22529"/>
                  <a:gd name="connsiteY11" fmla="*/ 2414 h 102990"/>
                  <a:gd name="connsiteX12" fmla="*/ 19150 w 22529"/>
                  <a:gd name="connsiteY12" fmla="*/ 4345 h 102990"/>
                  <a:gd name="connsiteX13" fmla="*/ 17219 w 22529"/>
                  <a:gd name="connsiteY13" fmla="*/ 71289 h 102990"/>
                  <a:gd name="connsiteX14" fmla="*/ 5632 w 22529"/>
                  <a:gd name="connsiteY14" fmla="*/ 71289 h 10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529" h="102990">
                    <a:moveTo>
                      <a:pt x="11425" y="101864"/>
                    </a:moveTo>
                    <a:cubicBezTo>
                      <a:pt x="8851" y="101864"/>
                      <a:pt x="6598" y="100898"/>
                      <a:pt x="4989" y="99289"/>
                    </a:cubicBezTo>
                    <a:cubicBezTo>
                      <a:pt x="3379" y="97680"/>
                      <a:pt x="2414" y="95427"/>
                      <a:pt x="2414" y="92852"/>
                    </a:cubicBezTo>
                    <a:cubicBezTo>
                      <a:pt x="2414" y="90277"/>
                      <a:pt x="3379" y="88024"/>
                      <a:pt x="4989" y="86415"/>
                    </a:cubicBezTo>
                    <a:cubicBezTo>
                      <a:pt x="6598" y="84806"/>
                      <a:pt x="8851" y="83840"/>
                      <a:pt x="11425" y="83840"/>
                    </a:cubicBezTo>
                    <a:cubicBezTo>
                      <a:pt x="14000" y="83840"/>
                      <a:pt x="16253" y="84806"/>
                      <a:pt x="17862" y="86415"/>
                    </a:cubicBezTo>
                    <a:cubicBezTo>
                      <a:pt x="19472" y="88024"/>
                      <a:pt x="20437" y="90277"/>
                      <a:pt x="20437" y="92852"/>
                    </a:cubicBezTo>
                    <a:cubicBezTo>
                      <a:pt x="20437" y="95427"/>
                      <a:pt x="19472" y="97680"/>
                      <a:pt x="17862" y="99289"/>
                    </a:cubicBezTo>
                    <a:cubicBezTo>
                      <a:pt x="16253" y="100898"/>
                      <a:pt x="14000" y="101864"/>
                      <a:pt x="11425" y="101864"/>
                    </a:cubicBezTo>
                    <a:close/>
                    <a:moveTo>
                      <a:pt x="5632" y="71289"/>
                    </a:moveTo>
                    <a:lnTo>
                      <a:pt x="3701" y="4345"/>
                    </a:lnTo>
                    <a:cubicBezTo>
                      <a:pt x="5954" y="3058"/>
                      <a:pt x="8529" y="2414"/>
                      <a:pt x="11425" y="2414"/>
                    </a:cubicBezTo>
                    <a:cubicBezTo>
                      <a:pt x="14000" y="2414"/>
                      <a:pt x="16575" y="3058"/>
                      <a:pt x="19150" y="4345"/>
                    </a:cubicBezTo>
                    <a:lnTo>
                      <a:pt x="17219" y="71289"/>
                    </a:lnTo>
                    <a:lnTo>
                      <a:pt x="5632" y="71289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32" name="Freeform: Shape 52">
                <a:extLst>
                  <a:ext uri="{FF2B5EF4-FFF2-40B4-BE49-F238E27FC236}">
                    <a16:creationId xmlns:a16="http://schemas.microsoft.com/office/drawing/2014/main" id="{B840BE6B-AB60-4C49-81EF-7D18834013A8}"/>
                  </a:ext>
                </a:extLst>
              </p:cNvPr>
              <p:cNvSpPr/>
              <p:nvPr/>
            </p:nvSpPr>
            <p:spPr>
              <a:xfrm>
                <a:off x="808834" y="6476985"/>
                <a:ext cx="45058" cy="45058"/>
              </a:xfrm>
              <a:custGeom>
                <a:avLst/>
                <a:gdLst>
                  <a:gd name="connsiteX0" fmla="*/ 40231 w 45058"/>
                  <a:gd name="connsiteY0" fmla="*/ 22529 h 45058"/>
                  <a:gd name="connsiteX1" fmla="*/ 22529 w 45058"/>
                  <a:gd name="connsiteY1" fmla="*/ 40231 h 45058"/>
                  <a:gd name="connsiteX2" fmla="*/ 4828 w 45058"/>
                  <a:gd name="connsiteY2" fmla="*/ 22529 h 45058"/>
                  <a:gd name="connsiteX3" fmla="*/ 22529 w 45058"/>
                  <a:gd name="connsiteY3" fmla="*/ 4828 h 45058"/>
                  <a:gd name="connsiteX4" fmla="*/ 40231 w 45058"/>
                  <a:gd name="connsiteY4" fmla="*/ 22529 h 4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58" h="45058">
                    <a:moveTo>
                      <a:pt x="40231" y="22529"/>
                    </a:moveTo>
                    <a:cubicBezTo>
                      <a:pt x="40231" y="32305"/>
                      <a:pt x="32305" y="40231"/>
                      <a:pt x="22529" y="40231"/>
                    </a:cubicBezTo>
                    <a:cubicBezTo>
                      <a:pt x="12753" y="40231"/>
                      <a:pt x="4828" y="32305"/>
                      <a:pt x="4828" y="22529"/>
                    </a:cubicBezTo>
                    <a:cubicBezTo>
                      <a:pt x="4828" y="12753"/>
                      <a:pt x="12753" y="4828"/>
                      <a:pt x="22529" y="4828"/>
                    </a:cubicBezTo>
                    <a:cubicBezTo>
                      <a:pt x="32305" y="4828"/>
                      <a:pt x="40231" y="12753"/>
                      <a:pt x="40231" y="22529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33" name="Freeform: Shape 53">
                <a:extLst>
                  <a:ext uri="{FF2B5EF4-FFF2-40B4-BE49-F238E27FC236}">
                    <a16:creationId xmlns:a16="http://schemas.microsoft.com/office/drawing/2014/main" id="{88FF6DB9-0BD0-3142-8525-1117983D341B}"/>
                  </a:ext>
                </a:extLst>
              </p:cNvPr>
              <p:cNvSpPr/>
              <p:nvPr/>
            </p:nvSpPr>
            <p:spPr>
              <a:xfrm>
                <a:off x="1072746" y="6315097"/>
                <a:ext cx="32184" cy="32184"/>
              </a:xfrm>
              <a:custGeom>
                <a:avLst/>
                <a:gdLst>
                  <a:gd name="connsiteX0" fmla="*/ 29932 w 32184"/>
                  <a:gd name="connsiteY0" fmla="*/ 17380 h 32184"/>
                  <a:gd name="connsiteX1" fmla="*/ 17380 w 32184"/>
                  <a:gd name="connsiteY1" fmla="*/ 29932 h 32184"/>
                  <a:gd name="connsiteX2" fmla="*/ 4828 w 32184"/>
                  <a:gd name="connsiteY2" fmla="*/ 17380 h 32184"/>
                  <a:gd name="connsiteX3" fmla="*/ 17380 w 32184"/>
                  <a:gd name="connsiteY3" fmla="*/ 4828 h 32184"/>
                  <a:gd name="connsiteX4" fmla="*/ 29932 w 32184"/>
                  <a:gd name="connsiteY4" fmla="*/ 17380 h 3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84" h="32184">
                    <a:moveTo>
                      <a:pt x="29932" y="17380"/>
                    </a:moveTo>
                    <a:cubicBezTo>
                      <a:pt x="29932" y="24312"/>
                      <a:pt x="24312" y="29932"/>
                      <a:pt x="17380" y="29932"/>
                    </a:cubicBezTo>
                    <a:cubicBezTo>
                      <a:pt x="10447" y="29932"/>
                      <a:pt x="4828" y="24312"/>
                      <a:pt x="4828" y="17380"/>
                    </a:cubicBezTo>
                    <a:cubicBezTo>
                      <a:pt x="4828" y="10447"/>
                      <a:pt x="10447" y="4828"/>
                      <a:pt x="17380" y="4828"/>
                    </a:cubicBezTo>
                    <a:cubicBezTo>
                      <a:pt x="24312" y="4828"/>
                      <a:pt x="29932" y="10447"/>
                      <a:pt x="29932" y="1738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3CEB65-D383-C547-A406-A749A9D53B85}"/>
              </a:ext>
            </a:extLst>
          </p:cNvPr>
          <p:cNvGrpSpPr/>
          <p:nvPr/>
        </p:nvGrpSpPr>
        <p:grpSpPr>
          <a:xfrm>
            <a:off x="409074" y="1266940"/>
            <a:ext cx="3884386" cy="800100"/>
            <a:chOff x="598588" y="1611468"/>
            <a:chExt cx="6215017" cy="1280160"/>
          </a:xfrm>
        </p:grpSpPr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B255BDFA-9224-4A42-9EE9-5FCDAB08FA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8588" y="1611468"/>
              <a:ext cx="6215017" cy="1280160"/>
            </a:xfrm>
            <a:custGeom>
              <a:avLst/>
              <a:gdLst>
                <a:gd name="T0" fmla="*/ 0 w 4282"/>
                <a:gd name="T1" fmla="*/ 165 h 882"/>
                <a:gd name="T2" fmla="*/ 3847 w 4282"/>
                <a:gd name="T3" fmla="*/ 165 h 882"/>
                <a:gd name="T4" fmla="*/ 3847 w 4282"/>
                <a:gd name="T5" fmla="*/ 0 h 882"/>
                <a:gd name="T6" fmla="*/ 4282 w 4282"/>
                <a:gd name="T7" fmla="*/ 439 h 882"/>
                <a:gd name="T8" fmla="*/ 3847 w 4282"/>
                <a:gd name="T9" fmla="*/ 882 h 882"/>
                <a:gd name="T10" fmla="*/ 3847 w 4282"/>
                <a:gd name="T11" fmla="*/ 713 h 882"/>
                <a:gd name="T12" fmla="*/ 0 w 4282"/>
                <a:gd name="T13" fmla="*/ 713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2" h="882">
                  <a:moveTo>
                    <a:pt x="0" y="165"/>
                  </a:moveTo>
                  <a:lnTo>
                    <a:pt x="3847" y="165"/>
                  </a:lnTo>
                  <a:lnTo>
                    <a:pt x="3847" y="0"/>
                  </a:lnTo>
                  <a:lnTo>
                    <a:pt x="4282" y="439"/>
                  </a:lnTo>
                  <a:lnTo>
                    <a:pt x="3847" y="882"/>
                  </a:lnTo>
                  <a:lnTo>
                    <a:pt x="3847" y="713"/>
                  </a:lnTo>
                  <a:lnTo>
                    <a:pt x="0" y="713"/>
                  </a:lnTo>
                </a:path>
              </a:pathLst>
            </a:custGeom>
            <a:noFill/>
            <a:ln w="9525" cap="flat">
              <a:solidFill>
                <a:schemeClr val="tx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0" tIns="28575" rIns="57150" bIns="28575" numCol="1" anchor="ctr" anchorCtr="0" compatLnSpc="1">
              <a:prstTxWarp prst="textNoShape">
                <a:avLst/>
              </a:prstTxWarp>
            </a:bodyPr>
            <a:lstStyle/>
            <a:p>
              <a:pPr defTabSz="685730">
                <a:spcAft>
                  <a:spcPts val="1125"/>
                </a:spcAft>
              </a:pPr>
              <a:r>
                <a:rPr lang="en-US" sz="1500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SDK </a:t>
              </a: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  <a:latin typeface="Amazon Ember"/>
                </a:rPr>
                <a:t>维护</a:t>
              </a:r>
              <a:endParaRPr lang="en-US" sz="1500" dirty="0">
                <a:solidFill>
                  <a:schemeClr val="bg2">
                    <a:lumMod val="10000"/>
                  </a:schemeClr>
                </a:solidFill>
                <a:latin typeface="Amazon Ember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2119C01-FD59-254E-AFED-842384CD71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1431" y="2022948"/>
              <a:ext cx="455235" cy="457200"/>
              <a:chOff x="-302395" y="2032419"/>
              <a:chExt cx="436421" cy="438305"/>
            </a:xfrm>
          </p:grpSpPr>
          <p:sp>
            <p:nvSpPr>
              <p:cNvPr id="137" name="Freeform: Shape 68">
                <a:extLst>
                  <a:ext uri="{FF2B5EF4-FFF2-40B4-BE49-F238E27FC236}">
                    <a16:creationId xmlns:a16="http://schemas.microsoft.com/office/drawing/2014/main" id="{A9450D34-245E-F44E-BE6B-A36C00B4B0F1}"/>
                  </a:ext>
                </a:extLst>
              </p:cNvPr>
              <p:cNvSpPr/>
              <p:nvPr/>
            </p:nvSpPr>
            <p:spPr>
              <a:xfrm>
                <a:off x="-302395" y="2127316"/>
                <a:ext cx="19311" cy="241383"/>
              </a:xfrm>
              <a:custGeom>
                <a:avLst/>
                <a:gdLst>
                  <a:gd name="connsiteX0" fmla="*/ 4828 w 19310"/>
                  <a:gd name="connsiteY0" fmla="*/ 238487 h 241383"/>
                  <a:gd name="connsiteX1" fmla="*/ 4828 w 19310"/>
                  <a:gd name="connsiteY1" fmla="*/ 4828 h 241383"/>
                  <a:gd name="connsiteX2" fmla="*/ 16736 w 19310"/>
                  <a:gd name="connsiteY2" fmla="*/ 4828 h 241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310" h="241383">
                    <a:moveTo>
                      <a:pt x="4828" y="238487"/>
                    </a:moveTo>
                    <a:lnTo>
                      <a:pt x="4828" y="4828"/>
                    </a:lnTo>
                    <a:lnTo>
                      <a:pt x="16736" y="4828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38" name="Freeform: Shape 69">
                <a:extLst>
                  <a:ext uri="{FF2B5EF4-FFF2-40B4-BE49-F238E27FC236}">
                    <a16:creationId xmlns:a16="http://schemas.microsoft.com/office/drawing/2014/main" id="{A38190B4-D702-5B48-ACE6-8FF6BF28B3CE}"/>
                  </a:ext>
                </a:extLst>
              </p:cNvPr>
              <p:cNvSpPr/>
              <p:nvPr/>
            </p:nvSpPr>
            <p:spPr>
              <a:xfrm>
                <a:off x="-302395" y="2376745"/>
                <a:ext cx="9655" cy="45058"/>
              </a:xfrm>
              <a:custGeom>
                <a:avLst/>
                <a:gdLst>
                  <a:gd name="connsiteX0" fmla="*/ 4828 w 9655"/>
                  <a:gd name="connsiteY0" fmla="*/ 40552 h 45058"/>
                  <a:gd name="connsiteX1" fmla="*/ 4828 w 9655"/>
                  <a:gd name="connsiteY1" fmla="*/ 4828 h 4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55" h="45058">
                    <a:moveTo>
                      <a:pt x="4828" y="40552"/>
                    </a:moveTo>
                    <a:lnTo>
                      <a:pt x="4828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39" name="Freeform: Shape 70">
                <a:extLst>
                  <a:ext uri="{FF2B5EF4-FFF2-40B4-BE49-F238E27FC236}">
                    <a16:creationId xmlns:a16="http://schemas.microsoft.com/office/drawing/2014/main" id="{48DD7E8A-D72C-0D4D-983D-61B29992FE5A}"/>
                  </a:ext>
                </a:extLst>
              </p:cNvPr>
              <p:cNvSpPr/>
              <p:nvPr/>
            </p:nvSpPr>
            <p:spPr>
              <a:xfrm>
                <a:off x="-302395" y="2210030"/>
                <a:ext cx="45058" cy="260694"/>
              </a:xfrm>
              <a:custGeom>
                <a:avLst/>
                <a:gdLst>
                  <a:gd name="connsiteX0" fmla="*/ 40231 w 45058"/>
                  <a:gd name="connsiteY0" fmla="*/ 4828 h 260694"/>
                  <a:gd name="connsiteX1" fmla="*/ 40231 w 45058"/>
                  <a:gd name="connsiteY1" fmla="*/ 255866 h 260694"/>
                  <a:gd name="connsiteX2" fmla="*/ 4828 w 45058"/>
                  <a:gd name="connsiteY2" fmla="*/ 255866 h 260694"/>
                  <a:gd name="connsiteX3" fmla="*/ 4828 w 45058"/>
                  <a:gd name="connsiteY3" fmla="*/ 224004 h 260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58" h="260694">
                    <a:moveTo>
                      <a:pt x="40231" y="4828"/>
                    </a:moveTo>
                    <a:lnTo>
                      <a:pt x="40231" y="255866"/>
                    </a:lnTo>
                    <a:lnTo>
                      <a:pt x="4828" y="255866"/>
                    </a:lnTo>
                    <a:lnTo>
                      <a:pt x="4828" y="224004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0" name="Freeform: Shape 71">
                <a:extLst>
                  <a:ext uri="{FF2B5EF4-FFF2-40B4-BE49-F238E27FC236}">
                    <a16:creationId xmlns:a16="http://schemas.microsoft.com/office/drawing/2014/main" id="{D3383F55-4AC6-CB4A-8ADF-E3C262226AD5}"/>
                  </a:ext>
                </a:extLst>
              </p:cNvPr>
              <p:cNvSpPr/>
              <p:nvPr/>
            </p:nvSpPr>
            <p:spPr>
              <a:xfrm>
                <a:off x="88968" y="2127316"/>
                <a:ext cx="45058" cy="341155"/>
              </a:xfrm>
              <a:custGeom>
                <a:avLst/>
                <a:gdLst>
                  <a:gd name="connsiteX0" fmla="*/ 30575 w 45058"/>
                  <a:gd name="connsiteY0" fmla="*/ 4828 h 341155"/>
                  <a:gd name="connsiteX1" fmla="*/ 40231 w 45058"/>
                  <a:gd name="connsiteY1" fmla="*/ 4828 h 341155"/>
                  <a:gd name="connsiteX2" fmla="*/ 40231 w 45058"/>
                  <a:gd name="connsiteY2" fmla="*/ 338580 h 341155"/>
                  <a:gd name="connsiteX3" fmla="*/ 4828 w 45058"/>
                  <a:gd name="connsiteY3" fmla="*/ 338580 h 341155"/>
                  <a:gd name="connsiteX4" fmla="*/ 4828 w 45058"/>
                  <a:gd name="connsiteY4" fmla="*/ 73702 h 341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58" h="341155">
                    <a:moveTo>
                      <a:pt x="30575" y="4828"/>
                    </a:moveTo>
                    <a:lnTo>
                      <a:pt x="40231" y="4828"/>
                    </a:lnTo>
                    <a:lnTo>
                      <a:pt x="40231" y="338580"/>
                    </a:lnTo>
                    <a:lnTo>
                      <a:pt x="4828" y="338580"/>
                    </a:lnTo>
                    <a:lnTo>
                      <a:pt x="4828" y="73702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1" name="Freeform: Shape 72">
                <a:extLst>
                  <a:ext uri="{FF2B5EF4-FFF2-40B4-BE49-F238E27FC236}">
                    <a16:creationId xmlns:a16="http://schemas.microsoft.com/office/drawing/2014/main" id="{414A3203-D6B0-5844-8C98-EB445A07884E}"/>
                  </a:ext>
                </a:extLst>
              </p:cNvPr>
              <p:cNvSpPr/>
              <p:nvPr/>
            </p:nvSpPr>
            <p:spPr>
              <a:xfrm>
                <a:off x="34898" y="2446585"/>
                <a:ext cx="48277" cy="9655"/>
              </a:xfrm>
              <a:custGeom>
                <a:avLst/>
                <a:gdLst>
                  <a:gd name="connsiteX0" fmla="*/ 4828 w 48276"/>
                  <a:gd name="connsiteY0" fmla="*/ 4828 h 9655"/>
                  <a:gd name="connsiteX1" fmla="*/ 44736 w 48276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76" h="9655">
                    <a:moveTo>
                      <a:pt x="4828" y="4828"/>
                    </a:moveTo>
                    <a:lnTo>
                      <a:pt x="44736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2" name="Freeform: Shape 73">
                <a:extLst>
                  <a:ext uri="{FF2B5EF4-FFF2-40B4-BE49-F238E27FC236}">
                    <a16:creationId xmlns:a16="http://schemas.microsoft.com/office/drawing/2014/main" id="{C447C694-B9B2-3240-BD7D-4557D2803092}"/>
                  </a:ext>
                </a:extLst>
              </p:cNvPr>
              <p:cNvSpPr/>
              <p:nvPr/>
            </p:nvSpPr>
            <p:spPr>
              <a:xfrm>
                <a:off x="-25287" y="2446585"/>
                <a:ext cx="48277" cy="9655"/>
              </a:xfrm>
              <a:custGeom>
                <a:avLst/>
                <a:gdLst>
                  <a:gd name="connsiteX0" fmla="*/ 4828 w 48276"/>
                  <a:gd name="connsiteY0" fmla="*/ 4828 h 9655"/>
                  <a:gd name="connsiteX1" fmla="*/ 45380 w 48276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76" h="9655">
                    <a:moveTo>
                      <a:pt x="4828" y="4828"/>
                    </a:moveTo>
                    <a:lnTo>
                      <a:pt x="45380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3" name="Freeform: Shape 74">
                <a:extLst>
                  <a:ext uri="{FF2B5EF4-FFF2-40B4-BE49-F238E27FC236}">
                    <a16:creationId xmlns:a16="http://schemas.microsoft.com/office/drawing/2014/main" id="{BCD61B73-C35D-D548-980C-1DB39F36526A}"/>
                  </a:ext>
                </a:extLst>
              </p:cNvPr>
              <p:cNvSpPr/>
              <p:nvPr/>
            </p:nvSpPr>
            <p:spPr>
              <a:xfrm>
                <a:off x="-252831" y="2446585"/>
                <a:ext cx="222073" cy="9655"/>
              </a:xfrm>
              <a:custGeom>
                <a:avLst/>
                <a:gdLst>
                  <a:gd name="connsiteX0" fmla="*/ 4828 w 222072"/>
                  <a:gd name="connsiteY0" fmla="*/ 4828 h 9655"/>
                  <a:gd name="connsiteX1" fmla="*/ 219176 w 222072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072" h="9655">
                    <a:moveTo>
                      <a:pt x="4828" y="4828"/>
                    </a:moveTo>
                    <a:lnTo>
                      <a:pt x="219176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4" name="Freeform: Shape 75">
                <a:extLst>
                  <a:ext uri="{FF2B5EF4-FFF2-40B4-BE49-F238E27FC236}">
                    <a16:creationId xmlns:a16="http://schemas.microsoft.com/office/drawing/2014/main" id="{49D50FB1-6F71-0949-94FF-D02F356D19FC}"/>
                  </a:ext>
                </a:extLst>
              </p:cNvPr>
              <p:cNvSpPr/>
              <p:nvPr/>
            </p:nvSpPr>
            <p:spPr>
              <a:xfrm>
                <a:off x="-19172" y="2151132"/>
                <a:ext cx="70806" cy="9655"/>
              </a:xfrm>
              <a:custGeom>
                <a:avLst/>
                <a:gdLst>
                  <a:gd name="connsiteX0" fmla="*/ 4828 w 70805"/>
                  <a:gd name="connsiteY0" fmla="*/ 4828 h 9655"/>
                  <a:gd name="connsiteX1" fmla="*/ 68875 w 70805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805" h="9655">
                    <a:moveTo>
                      <a:pt x="4828" y="4828"/>
                    </a:moveTo>
                    <a:lnTo>
                      <a:pt x="68875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5" name="Freeform: Shape 76">
                <a:extLst>
                  <a:ext uri="{FF2B5EF4-FFF2-40B4-BE49-F238E27FC236}">
                    <a16:creationId xmlns:a16="http://schemas.microsoft.com/office/drawing/2014/main" id="{C0023386-6CA9-F64C-A5EB-179EFD6FDDFF}"/>
                  </a:ext>
                </a:extLst>
              </p:cNvPr>
              <p:cNvSpPr/>
              <p:nvPr/>
            </p:nvSpPr>
            <p:spPr>
              <a:xfrm>
                <a:off x="-190393" y="2151132"/>
                <a:ext cx="51495" cy="9655"/>
              </a:xfrm>
              <a:custGeom>
                <a:avLst/>
                <a:gdLst>
                  <a:gd name="connsiteX0" fmla="*/ 4828 w 51495"/>
                  <a:gd name="connsiteY0" fmla="*/ 4828 h 9655"/>
                  <a:gd name="connsiteX1" fmla="*/ 47311 w 51495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495" h="9655">
                    <a:moveTo>
                      <a:pt x="4828" y="4828"/>
                    </a:moveTo>
                    <a:lnTo>
                      <a:pt x="47311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6" name="Freeform: Shape 77">
                <a:extLst>
                  <a:ext uri="{FF2B5EF4-FFF2-40B4-BE49-F238E27FC236}">
                    <a16:creationId xmlns:a16="http://schemas.microsoft.com/office/drawing/2014/main" id="{9CF6100F-6B78-3D4F-BFE5-5A7F06354AB1}"/>
                  </a:ext>
                </a:extLst>
              </p:cNvPr>
              <p:cNvSpPr/>
              <p:nvPr/>
            </p:nvSpPr>
            <p:spPr>
              <a:xfrm>
                <a:off x="-16275" y="2179454"/>
                <a:ext cx="70806" cy="9655"/>
              </a:xfrm>
              <a:custGeom>
                <a:avLst/>
                <a:gdLst>
                  <a:gd name="connsiteX0" fmla="*/ 4828 w 70805"/>
                  <a:gd name="connsiteY0" fmla="*/ 4828 h 9655"/>
                  <a:gd name="connsiteX1" fmla="*/ 68231 w 70805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805" h="9655">
                    <a:moveTo>
                      <a:pt x="4828" y="4828"/>
                    </a:moveTo>
                    <a:lnTo>
                      <a:pt x="68231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7" name="Freeform: Shape 78">
                <a:extLst>
                  <a:ext uri="{FF2B5EF4-FFF2-40B4-BE49-F238E27FC236}">
                    <a16:creationId xmlns:a16="http://schemas.microsoft.com/office/drawing/2014/main" id="{1463875A-7F77-4A4E-B981-E8694DDBB97C}"/>
                  </a:ext>
                </a:extLst>
              </p:cNvPr>
              <p:cNvSpPr/>
              <p:nvPr/>
            </p:nvSpPr>
            <p:spPr>
              <a:xfrm>
                <a:off x="-95449" y="2179454"/>
                <a:ext cx="19311" cy="9655"/>
              </a:xfrm>
              <a:custGeom>
                <a:avLst/>
                <a:gdLst>
                  <a:gd name="connsiteX0" fmla="*/ 4828 w 19310"/>
                  <a:gd name="connsiteY0" fmla="*/ 4828 h 9655"/>
                  <a:gd name="connsiteX1" fmla="*/ 17058 w 19310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10" h="9655">
                    <a:moveTo>
                      <a:pt x="4828" y="4828"/>
                    </a:moveTo>
                    <a:lnTo>
                      <a:pt x="17058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8" name="Freeform: Shape 79">
                <a:extLst>
                  <a:ext uri="{FF2B5EF4-FFF2-40B4-BE49-F238E27FC236}">
                    <a16:creationId xmlns:a16="http://schemas.microsoft.com/office/drawing/2014/main" id="{9867EC0A-8D82-5B45-ABDE-B096C17DF795}"/>
                  </a:ext>
                </a:extLst>
              </p:cNvPr>
              <p:cNvSpPr/>
              <p:nvPr/>
            </p:nvSpPr>
            <p:spPr>
              <a:xfrm>
                <a:off x="-194255" y="2179454"/>
                <a:ext cx="51495" cy="9655"/>
              </a:xfrm>
              <a:custGeom>
                <a:avLst/>
                <a:gdLst>
                  <a:gd name="connsiteX0" fmla="*/ 4828 w 51495"/>
                  <a:gd name="connsiteY0" fmla="*/ 4828 h 9655"/>
                  <a:gd name="connsiteX1" fmla="*/ 46667 w 51495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495" h="9655">
                    <a:moveTo>
                      <a:pt x="4828" y="4828"/>
                    </a:moveTo>
                    <a:lnTo>
                      <a:pt x="46667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49" name="Freeform: Shape 80">
                <a:extLst>
                  <a:ext uri="{FF2B5EF4-FFF2-40B4-BE49-F238E27FC236}">
                    <a16:creationId xmlns:a16="http://schemas.microsoft.com/office/drawing/2014/main" id="{5F4A6C7B-8E4B-E748-9601-A7C6DFC7B1EC}"/>
                  </a:ext>
                </a:extLst>
              </p:cNvPr>
              <p:cNvSpPr/>
              <p:nvPr/>
            </p:nvSpPr>
            <p:spPr>
              <a:xfrm>
                <a:off x="-71633" y="2182673"/>
                <a:ext cx="25748" cy="9655"/>
              </a:xfrm>
              <a:custGeom>
                <a:avLst/>
                <a:gdLst>
                  <a:gd name="connsiteX0" fmla="*/ 23495 w 25747"/>
                  <a:gd name="connsiteY0" fmla="*/ 4828 h 9655"/>
                  <a:gd name="connsiteX1" fmla="*/ 4828 w 25747"/>
                  <a:gd name="connsiteY1" fmla="*/ 6759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47" h="9655">
                    <a:moveTo>
                      <a:pt x="23495" y="4828"/>
                    </a:moveTo>
                    <a:lnTo>
                      <a:pt x="4828" y="6759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0" name="Freeform: Shape 81">
                <a:extLst>
                  <a:ext uri="{FF2B5EF4-FFF2-40B4-BE49-F238E27FC236}">
                    <a16:creationId xmlns:a16="http://schemas.microsoft.com/office/drawing/2014/main" id="{53B05CD5-9099-D446-943D-C685665D98B1}"/>
                  </a:ext>
                </a:extLst>
              </p:cNvPr>
              <p:cNvSpPr/>
              <p:nvPr/>
            </p:nvSpPr>
            <p:spPr>
              <a:xfrm>
                <a:off x="-68414" y="2212926"/>
                <a:ext cx="25748" cy="9655"/>
              </a:xfrm>
              <a:custGeom>
                <a:avLst/>
                <a:gdLst>
                  <a:gd name="connsiteX0" fmla="*/ 23817 w 25747"/>
                  <a:gd name="connsiteY0" fmla="*/ 4828 h 9655"/>
                  <a:gd name="connsiteX1" fmla="*/ 4828 w 25747"/>
                  <a:gd name="connsiteY1" fmla="*/ 7081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47" h="9655">
                    <a:moveTo>
                      <a:pt x="23817" y="4828"/>
                    </a:moveTo>
                    <a:lnTo>
                      <a:pt x="4828" y="7081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1" name="Freeform: Shape 82">
                <a:extLst>
                  <a:ext uri="{FF2B5EF4-FFF2-40B4-BE49-F238E27FC236}">
                    <a16:creationId xmlns:a16="http://schemas.microsoft.com/office/drawing/2014/main" id="{F6E45FD1-91A5-D143-80A2-1E2610BE86E0}"/>
                  </a:ext>
                </a:extLst>
              </p:cNvPr>
              <p:cNvSpPr/>
              <p:nvPr/>
            </p:nvSpPr>
            <p:spPr>
              <a:xfrm>
                <a:off x="-65196" y="2243501"/>
                <a:ext cx="25748" cy="9655"/>
              </a:xfrm>
              <a:custGeom>
                <a:avLst/>
                <a:gdLst>
                  <a:gd name="connsiteX0" fmla="*/ 23817 w 25747"/>
                  <a:gd name="connsiteY0" fmla="*/ 4828 h 9655"/>
                  <a:gd name="connsiteX1" fmla="*/ 4828 w 25747"/>
                  <a:gd name="connsiteY1" fmla="*/ 6759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47" h="9655">
                    <a:moveTo>
                      <a:pt x="23817" y="4828"/>
                    </a:moveTo>
                    <a:lnTo>
                      <a:pt x="4828" y="6759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2" name="Freeform: Shape 83">
                <a:extLst>
                  <a:ext uri="{FF2B5EF4-FFF2-40B4-BE49-F238E27FC236}">
                    <a16:creationId xmlns:a16="http://schemas.microsoft.com/office/drawing/2014/main" id="{D2698001-0AF4-0E4E-A5A7-703448B28EAE}"/>
                  </a:ext>
                </a:extLst>
              </p:cNvPr>
              <p:cNvSpPr/>
              <p:nvPr/>
            </p:nvSpPr>
            <p:spPr>
              <a:xfrm>
                <a:off x="-61977" y="2274077"/>
                <a:ext cx="25748" cy="9655"/>
              </a:xfrm>
              <a:custGeom>
                <a:avLst/>
                <a:gdLst>
                  <a:gd name="connsiteX0" fmla="*/ 23817 w 25747"/>
                  <a:gd name="connsiteY0" fmla="*/ 4828 h 9655"/>
                  <a:gd name="connsiteX1" fmla="*/ 4828 w 25747"/>
                  <a:gd name="connsiteY1" fmla="*/ 6759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47" h="9655">
                    <a:moveTo>
                      <a:pt x="23817" y="4828"/>
                    </a:moveTo>
                    <a:lnTo>
                      <a:pt x="4828" y="6759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3" name="Freeform: Shape 84">
                <a:extLst>
                  <a:ext uri="{FF2B5EF4-FFF2-40B4-BE49-F238E27FC236}">
                    <a16:creationId xmlns:a16="http://schemas.microsoft.com/office/drawing/2014/main" id="{3FACD9D1-31A7-B34C-87BF-9AF216F77A45}"/>
                  </a:ext>
                </a:extLst>
              </p:cNvPr>
              <p:cNvSpPr/>
              <p:nvPr/>
            </p:nvSpPr>
            <p:spPr>
              <a:xfrm>
                <a:off x="-76782" y="2141477"/>
                <a:ext cx="74024" cy="160922"/>
              </a:xfrm>
              <a:custGeom>
                <a:avLst/>
                <a:gdLst>
                  <a:gd name="connsiteX0" fmla="*/ 20598 w 74024"/>
                  <a:gd name="connsiteY0" fmla="*/ 157382 h 160922"/>
                  <a:gd name="connsiteX1" fmla="*/ 4828 w 74024"/>
                  <a:gd name="connsiteY1" fmla="*/ 9977 h 160922"/>
                  <a:gd name="connsiteX2" fmla="*/ 53104 w 74024"/>
                  <a:gd name="connsiteY2" fmla="*/ 4828 h 160922"/>
                  <a:gd name="connsiteX3" fmla="*/ 69197 w 74024"/>
                  <a:gd name="connsiteY3" fmla="*/ 155773 h 16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024" h="160922">
                    <a:moveTo>
                      <a:pt x="20598" y="157382"/>
                    </a:moveTo>
                    <a:lnTo>
                      <a:pt x="4828" y="9977"/>
                    </a:lnTo>
                    <a:lnTo>
                      <a:pt x="53104" y="4828"/>
                    </a:lnTo>
                    <a:lnTo>
                      <a:pt x="69197" y="15577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4" name="Freeform: Shape 85">
                <a:extLst>
                  <a:ext uri="{FF2B5EF4-FFF2-40B4-BE49-F238E27FC236}">
                    <a16:creationId xmlns:a16="http://schemas.microsoft.com/office/drawing/2014/main" id="{E2896879-1AD0-404B-A220-BA52CC74F463}"/>
                  </a:ext>
                </a:extLst>
              </p:cNvPr>
              <p:cNvSpPr/>
              <p:nvPr/>
            </p:nvSpPr>
            <p:spPr>
              <a:xfrm>
                <a:off x="-127955" y="2110258"/>
                <a:ext cx="48277" cy="193107"/>
              </a:xfrm>
              <a:custGeom>
                <a:avLst/>
                <a:gdLst>
                  <a:gd name="connsiteX0" fmla="*/ 4828 w 48276"/>
                  <a:gd name="connsiteY0" fmla="*/ 190854 h 193106"/>
                  <a:gd name="connsiteX1" fmla="*/ 45058 w 48276"/>
                  <a:gd name="connsiteY1" fmla="*/ 4828 h 19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76" h="193106">
                    <a:moveTo>
                      <a:pt x="4828" y="190854"/>
                    </a:moveTo>
                    <a:lnTo>
                      <a:pt x="45058" y="4828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5" name="Freeform: Shape 86">
                <a:extLst>
                  <a:ext uri="{FF2B5EF4-FFF2-40B4-BE49-F238E27FC236}">
                    <a16:creationId xmlns:a16="http://schemas.microsoft.com/office/drawing/2014/main" id="{DB4C1CCC-0618-944E-B983-F0F0002CC70D}"/>
                  </a:ext>
                </a:extLst>
              </p:cNvPr>
              <p:cNvSpPr/>
              <p:nvPr/>
            </p:nvSpPr>
            <p:spPr>
              <a:xfrm>
                <a:off x="-167864" y="2102855"/>
                <a:ext cx="48277" cy="199544"/>
              </a:xfrm>
              <a:custGeom>
                <a:avLst/>
                <a:gdLst>
                  <a:gd name="connsiteX0" fmla="*/ 46346 w 48276"/>
                  <a:gd name="connsiteY0" fmla="*/ 4828 h 199543"/>
                  <a:gd name="connsiteX1" fmla="*/ 4828 w 48276"/>
                  <a:gd name="connsiteY1" fmla="*/ 196003 h 19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76" h="199543">
                    <a:moveTo>
                      <a:pt x="46346" y="4828"/>
                    </a:moveTo>
                    <a:lnTo>
                      <a:pt x="4828" y="196003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6" name="Freeform: Shape 87">
                <a:extLst>
                  <a:ext uri="{FF2B5EF4-FFF2-40B4-BE49-F238E27FC236}">
                    <a16:creationId xmlns:a16="http://schemas.microsoft.com/office/drawing/2014/main" id="{D0719EEB-3282-3F44-B882-3A6CF014DB0A}"/>
                  </a:ext>
                </a:extLst>
              </p:cNvPr>
              <p:cNvSpPr/>
              <p:nvPr/>
            </p:nvSpPr>
            <p:spPr>
              <a:xfrm>
                <a:off x="-61655" y="2048142"/>
                <a:ext cx="41840" cy="19311"/>
              </a:xfrm>
              <a:custGeom>
                <a:avLst/>
                <a:gdLst>
                  <a:gd name="connsiteX0" fmla="*/ 4828 w 41839"/>
                  <a:gd name="connsiteY0" fmla="*/ 4828 h 19310"/>
                  <a:gd name="connsiteX1" fmla="*/ 19954 w 41839"/>
                  <a:gd name="connsiteY1" fmla="*/ 13839 h 19310"/>
                  <a:gd name="connsiteX2" fmla="*/ 37656 w 41839"/>
                  <a:gd name="connsiteY2" fmla="*/ 11908 h 19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39" h="19310">
                    <a:moveTo>
                      <a:pt x="4828" y="4828"/>
                    </a:moveTo>
                    <a:cubicBezTo>
                      <a:pt x="8368" y="9012"/>
                      <a:pt x="13839" y="12552"/>
                      <a:pt x="19954" y="13839"/>
                    </a:cubicBezTo>
                    <a:cubicBezTo>
                      <a:pt x="26069" y="15127"/>
                      <a:pt x="32506" y="14483"/>
                      <a:pt x="37656" y="11908"/>
                    </a:cubicBez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7" name="Freeform: Shape 88">
                <a:extLst>
                  <a:ext uri="{FF2B5EF4-FFF2-40B4-BE49-F238E27FC236}">
                    <a16:creationId xmlns:a16="http://schemas.microsoft.com/office/drawing/2014/main" id="{DFA0FC94-7D5C-CC41-8D67-0B6C715EC18D}"/>
                  </a:ext>
                </a:extLst>
              </p:cNvPr>
              <p:cNvSpPr/>
              <p:nvPr/>
            </p:nvSpPr>
            <p:spPr>
              <a:xfrm>
                <a:off x="-68736" y="2080080"/>
                <a:ext cx="38621" cy="16092"/>
              </a:xfrm>
              <a:custGeom>
                <a:avLst/>
                <a:gdLst>
                  <a:gd name="connsiteX0" fmla="*/ 35081 w 38621"/>
                  <a:gd name="connsiteY0" fmla="*/ 14085 h 16092"/>
                  <a:gd name="connsiteX1" fmla="*/ 21242 w 38621"/>
                  <a:gd name="connsiteY1" fmla="*/ 5395 h 16092"/>
                  <a:gd name="connsiteX2" fmla="*/ 4828 w 38621"/>
                  <a:gd name="connsiteY2" fmla="*/ 7648 h 1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621" h="16092">
                    <a:moveTo>
                      <a:pt x="35081" y="14085"/>
                    </a:moveTo>
                    <a:cubicBezTo>
                      <a:pt x="31863" y="9901"/>
                      <a:pt x="27035" y="6683"/>
                      <a:pt x="21242" y="5395"/>
                    </a:cubicBezTo>
                    <a:cubicBezTo>
                      <a:pt x="15449" y="4108"/>
                      <a:pt x="9655" y="5074"/>
                      <a:pt x="4828" y="7648"/>
                    </a:cubicBez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8" name="Freeform: Shape 89">
                <a:extLst>
                  <a:ext uri="{FF2B5EF4-FFF2-40B4-BE49-F238E27FC236}">
                    <a16:creationId xmlns:a16="http://schemas.microsoft.com/office/drawing/2014/main" id="{DEEE90C9-FC72-5540-9D13-9BE561ABF721}"/>
                  </a:ext>
                </a:extLst>
              </p:cNvPr>
              <p:cNvSpPr/>
              <p:nvPr/>
            </p:nvSpPr>
            <p:spPr>
              <a:xfrm>
                <a:off x="-207131" y="2032419"/>
                <a:ext cx="154485" cy="86898"/>
              </a:xfrm>
              <a:custGeom>
                <a:avLst/>
                <a:gdLst>
                  <a:gd name="connsiteX0" fmla="*/ 96555 w 154485"/>
                  <a:gd name="connsiteY0" fmla="*/ 5745 h 86898"/>
                  <a:gd name="connsiteX1" fmla="*/ 149659 w 154485"/>
                  <a:gd name="connsiteY1" fmla="*/ 17332 h 86898"/>
                  <a:gd name="connsiteX2" fmla="*/ 140970 w 154485"/>
                  <a:gd name="connsiteY2" fmla="*/ 58206 h 86898"/>
                  <a:gd name="connsiteX3" fmla="*/ 124234 w 154485"/>
                  <a:gd name="connsiteY3" fmla="*/ 85241 h 86898"/>
                  <a:gd name="connsiteX4" fmla="*/ 85612 w 154485"/>
                  <a:gd name="connsiteY4" fmla="*/ 76873 h 86898"/>
                  <a:gd name="connsiteX5" fmla="*/ 79497 w 154485"/>
                  <a:gd name="connsiteY5" fmla="*/ 38895 h 86898"/>
                  <a:gd name="connsiteX6" fmla="*/ 11266 w 154485"/>
                  <a:gd name="connsiteY6" fmla="*/ 76873 h 86898"/>
                  <a:gd name="connsiteX7" fmla="*/ 4829 w 154485"/>
                  <a:gd name="connsiteY7" fmla="*/ 70758 h 86898"/>
                  <a:gd name="connsiteX8" fmla="*/ 96555 w 154485"/>
                  <a:gd name="connsiteY8" fmla="*/ 5745 h 8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485" h="86898">
                    <a:moveTo>
                      <a:pt x="96555" y="5745"/>
                    </a:moveTo>
                    <a:lnTo>
                      <a:pt x="149659" y="17332"/>
                    </a:lnTo>
                    <a:lnTo>
                      <a:pt x="140970" y="58206"/>
                    </a:lnTo>
                    <a:lnTo>
                      <a:pt x="124234" y="85241"/>
                    </a:lnTo>
                    <a:lnTo>
                      <a:pt x="85612" y="76873"/>
                    </a:lnTo>
                    <a:cubicBezTo>
                      <a:pt x="85612" y="76873"/>
                      <a:pt x="90118" y="45010"/>
                      <a:pt x="79497" y="38895"/>
                    </a:cubicBezTo>
                    <a:cubicBezTo>
                      <a:pt x="65658" y="31171"/>
                      <a:pt x="36048" y="49516"/>
                      <a:pt x="11266" y="76873"/>
                    </a:cubicBezTo>
                    <a:lnTo>
                      <a:pt x="4829" y="70758"/>
                    </a:lnTo>
                    <a:cubicBezTo>
                      <a:pt x="4507" y="70436"/>
                      <a:pt x="50853" y="-4232"/>
                      <a:pt x="96555" y="5745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59" name="Freeform: Shape 90">
                <a:extLst>
                  <a:ext uri="{FF2B5EF4-FFF2-40B4-BE49-F238E27FC236}">
                    <a16:creationId xmlns:a16="http://schemas.microsoft.com/office/drawing/2014/main" id="{3D24AFA0-19B5-5648-89F0-C8C2BDCE7A62}"/>
                  </a:ext>
                </a:extLst>
              </p:cNvPr>
              <p:cNvSpPr/>
              <p:nvPr/>
            </p:nvSpPr>
            <p:spPr>
              <a:xfrm>
                <a:off x="88968" y="2318813"/>
                <a:ext cx="45058" cy="9655"/>
              </a:xfrm>
              <a:custGeom>
                <a:avLst/>
                <a:gdLst>
                  <a:gd name="connsiteX0" fmla="*/ 4828 w 45058"/>
                  <a:gd name="connsiteY0" fmla="*/ 4828 h 9655"/>
                  <a:gd name="connsiteX1" fmla="*/ 40231 w 45058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58" h="9655">
                    <a:moveTo>
                      <a:pt x="4828" y="4828"/>
                    </a:moveTo>
                    <a:lnTo>
                      <a:pt x="40231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60" name="Freeform: Shape 91">
                <a:extLst>
                  <a:ext uri="{FF2B5EF4-FFF2-40B4-BE49-F238E27FC236}">
                    <a16:creationId xmlns:a16="http://schemas.microsoft.com/office/drawing/2014/main" id="{9B9EF840-94DD-734F-8981-3E8C89D34D34}"/>
                  </a:ext>
                </a:extLst>
              </p:cNvPr>
              <p:cNvSpPr/>
              <p:nvPr/>
            </p:nvSpPr>
            <p:spPr>
              <a:xfrm>
                <a:off x="-9517" y="2318813"/>
                <a:ext cx="86898" cy="9655"/>
              </a:xfrm>
              <a:custGeom>
                <a:avLst/>
                <a:gdLst>
                  <a:gd name="connsiteX0" fmla="*/ 4828 w 86898"/>
                  <a:gd name="connsiteY0" fmla="*/ 4828 h 9655"/>
                  <a:gd name="connsiteX1" fmla="*/ 83680 w 86898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898" h="9655">
                    <a:moveTo>
                      <a:pt x="4828" y="4828"/>
                    </a:moveTo>
                    <a:lnTo>
                      <a:pt x="83680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61" name="Freeform: Shape 92">
                <a:extLst>
                  <a:ext uri="{FF2B5EF4-FFF2-40B4-BE49-F238E27FC236}">
                    <a16:creationId xmlns:a16="http://schemas.microsoft.com/office/drawing/2014/main" id="{3D866A02-4647-624E-9983-5DE416B5775E}"/>
                  </a:ext>
                </a:extLst>
              </p:cNvPr>
              <p:cNvSpPr/>
              <p:nvPr/>
            </p:nvSpPr>
            <p:spPr>
              <a:xfrm>
                <a:off x="-252187" y="2318813"/>
                <a:ext cx="251039" cy="9655"/>
              </a:xfrm>
              <a:custGeom>
                <a:avLst/>
                <a:gdLst>
                  <a:gd name="connsiteX0" fmla="*/ 4828 w 251038"/>
                  <a:gd name="connsiteY0" fmla="*/ 4828 h 9655"/>
                  <a:gd name="connsiteX1" fmla="*/ 247498 w 251038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38" h="9655">
                    <a:moveTo>
                      <a:pt x="4828" y="4828"/>
                    </a:moveTo>
                    <a:lnTo>
                      <a:pt x="247498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62" name="Freeform: Shape 93">
                <a:extLst>
                  <a:ext uri="{FF2B5EF4-FFF2-40B4-BE49-F238E27FC236}">
                    <a16:creationId xmlns:a16="http://schemas.microsoft.com/office/drawing/2014/main" id="{22326548-CCC0-7A45-90B0-8DD9F1569CFD}"/>
                  </a:ext>
                </a:extLst>
              </p:cNvPr>
              <p:cNvSpPr/>
              <p:nvPr/>
            </p:nvSpPr>
            <p:spPr>
              <a:xfrm>
                <a:off x="-302395" y="2318813"/>
                <a:ext cx="45058" cy="9655"/>
              </a:xfrm>
              <a:custGeom>
                <a:avLst/>
                <a:gdLst>
                  <a:gd name="connsiteX0" fmla="*/ 4828 w 45058"/>
                  <a:gd name="connsiteY0" fmla="*/ 4828 h 9655"/>
                  <a:gd name="connsiteX1" fmla="*/ 40231 w 45058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58" h="9655">
                    <a:moveTo>
                      <a:pt x="4828" y="4828"/>
                    </a:moveTo>
                    <a:lnTo>
                      <a:pt x="40231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63" name="Freeform: Shape 94">
                <a:extLst>
                  <a:ext uri="{FF2B5EF4-FFF2-40B4-BE49-F238E27FC236}">
                    <a16:creationId xmlns:a16="http://schemas.microsoft.com/office/drawing/2014/main" id="{C94A3710-9D1D-564F-AB45-84F9B88ED3A3}"/>
                  </a:ext>
                </a:extLst>
              </p:cNvPr>
              <p:cNvSpPr/>
              <p:nvPr/>
            </p:nvSpPr>
            <p:spPr>
              <a:xfrm>
                <a:off x="-280510" y="2174627"/>
                <a:ext cx="93335" cy="128738"/>
              </a:xfrm>
              <a:custGeom>
                <a:avLst/>
                <a:gdLst>
                  <a:gd name="connsiteX0" fmla="*/ 89795 w 93334"/>
                  <a:gd name="connsiteY0" fmla="*/ 126485 h 128737"/>
                  <a:gd name="connsiteX1" fmla="*/ 43127 w 93334"/>
                  <a:gd name="connsiteY1" fmla="*/ 29288 h 128737"/>
                  <a:gd name="connsiteX2" fmla="*/ 4828 w 93334"/>
                  <a:gd name="connsiteY2" fmla="*/ 4828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34" h="128737">
                    <a:moveTo>
                      <a:pt x="89795" y="126485"/>
                    </a:moveTo>
                    <a:lnTo>
                      <a:pt x="43127" y="29288"/>
                    </a:lnTo>
                    <a:cubicBezTo>
                      <a:pt x="27357" y="29288"/>
                      <a:pt x="12230" y="20276"/>
                      <a:pt x="4828" y="4828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64" name="Freeform: Shape 95">
                <a:extLst>
                  <a:ext uri="{FF2B5EF4-FFF2-40B4-BE49-F238E27FC236}">
                    <a16:creationId xmlns:a16="http://schemas.microsoft.com/office/drawing/2014/main" id="{5BA9D13F-B33E-FA4C-B4E8-B4BCEDC1029E}"/>
                  </a:ext>
                </a:extLst>
              </p:cNvPr>
              <p:cNvSpPr/>
              <p:nvPr/>
            </p:nvSpPr>
            <p:spPr>
              <a:xfrm>
                <a:off x="-284706" y="2113466"/>
                <a:ext cx="119082" cy="151267"/>
              </a:xfrm>
              <a:custGeom>
                <a:avLst/>
                <a:gdLst>
                  <a:gd name="connsiteX0" fmla="*/ 9024 w 119082"/>
                  <a:gd name="connsiteY0" fmla="*/ 66310 h 151266"/>
                  <a:gd name="connsiteX1" fmla="*/ 17714 w 119082"/>
                  <a:gd name="connsiteY1" fmla="*/ 17068 h 151266"/>
                  <a:gd name="connsiteX2" fmla="*/ 32841 w 119082"/>
                  <a:gd name="connsiteY2" fmla="*/ 48609 h 151266"/>
                  <a:gd name="connsiteX3" fmla="*/ 57945 w 119082"/>
                  <a:gd name="connsiteY3" fmla="*/ 36701 h 151266"/>
                  <a:gd name="connsiteX4" fmla="*/ 42818 w 119082"/>
                  <a:gd name="connsiteY4" fmla="*/ 5160 h 151266"/>
                  <a:gd name="connsiteX5" fmla="*/ 86589 w 119082"/>
                  <a:gd name="connsiteY5" fmla="*/ 29298 h 151266"/>
                  <a:gd name="connsiteX6" fmla="*/ 81761 w 119082"/>
                  <a:gd name="connsiteY6" fmla="*/ 74356 h 151266"/>
                  <a:gd name="connsiteX7" fmla="*/ 116520 w 119082"/>
                  <a:gd name="connsiteY7" fmla="*/ 146771 h 15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82" h="151266">
                    <a:moveTo>
                      <a:pt x="9024" y="66310"/>
                    </a:moveTo>
                    <a:cubicBezTo>
                      <a:pt x="978" y="49253"/>
                      <a:pt x="4840" y="29620"/>
                      <a:pt x="17714" y="17068"/>
                    </a:cubicBezTo>
                    <a:lnTo>
                      <a:pt x="32841" y="48609"/>
                    </a:lnTo>
                    <a:lnTo>
                      <a:pt x="57945" y="36701"/>
                    </a:lnTo>
                    <a:lnTo>
                      <a:pt x="42818" y="5160"/>
                    </a:lnTo>
                    <a:cubicBezTo>
                      <a:pt x="60519" y="2907"/>
                      <a:pt x="78543" y="12240"/>
                      <a:pt x="86589" y="29298"/>
                    </a:cubicBezTo>
                    <a:cubicBezTo>
                      <a:pt x="93991" y="44425"/>
                      <a:pt x="91416" y="62126"/>
                      <a:pt x="81761" y="74356"/>
                    </a:cubicBezTo>
                    <a:lnTo>
                      <a:pt x="116520" y="146771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65" name="Freeform: Shape 96">
                <a:extLst>
                  <a:ext uri="{FF2B5EF4-FFF2-40B4-BE49-F238E27FC236}">
                    <a16:creationId xmlns:a16="http://schemas.microsoft.com/office/drawing/2014/main" id="{95CC2340-1743-2949-961C-423BB0511A46}"/>
                  </a:ext>
                </a:extLst>
              </p:cNvPr>
              <p:cNvSpPr/>
              <p:nvPr/>
            </p:nvSpPr>
            <p:spPr>
              <a:xfrm>
                <a:off x="34898" y="2102981"/>
                <a:ext cx="74024" cy="154485"/>
              </a:xfrm>
              <a:custGeom>
                <a:avLst/>
                <a:gdLst>
                  <a:gd name="connsiteX0" fmla="*/ 25104 w 74024"/>
                  <a:gd name="connsiteY0" fmla="*/ 54266 h 154485"/>
                  <a:gd name="connsiteX1" fmla="*/ 24138 w 74024"/>
                  <a:gd name="connsiteY1" fmla="*/ 48794 h 154485"/>
                  <a:gd name="connsiteX2" fmla="*/ 53426 w 74024"/>
                  <a:gd name="connsiteY2" fmla="*/ 7598 h 154485"/>
                  <a:gd name="connsiteX3" fmla="*/ 58898 w 74024"/>
                  <a:gd name="connsiteY3" fmla="*/ 5023 h 154485"/>
                  <a:gd name="connsiteX4" fmla="*/ 67265 w 74024"/>
                  <a:gd name="connsiteY4" fmla="*/ 7920 h 154485"/>
                  <a:gd name="connsiteX5" fmla="*/ 70162 w 74024"/>
                  <a:gd name="connsiteY5" fmla="*/ 13391 h 154485"/>
                  <a:gd name="connsiteX6" fmla="*/ 68231 w 74024"/>
                  <a:gd name="connsiteY6" fmla="*/ 63599 h 154485"/>
                  <a:gd name="connsiteX7" fmla="*/ 64047 w 74024"/>
                  <a:gd name="connsiteY7" fmla="*/ 67461 h 154485"/>
                  <a:gd name="connsiteX8" fmla="*/ 53426 w 74024"/>
                  <a:gd name="connsiteY8" fmla="*/ 68749 h 154485"/>
                  <a:gd name="connsiteX9" fmla="*/ 25426 w 74024"/>
                  <a:gd name="connsiteY9" fmla="*/ 150497 h 154485"/>
                  <a:gd name="connsiteX10" fmla="*/ 4828 w 74024"/>
                  <a:gd name="connsiteY10" fmla="*/ 143417 h 154485"/>
                  <a:gd name="connsiteX11" fmla="*/ 32828 w 74024"/>
                  <a:gd name="connsiteY11" fmla="*/ 61668 h 154485"/>
                  <a:gd name="connsiteX12" fmla="*/ 25104 w 74024"/>
                  <a:gd name="connsiteY12" fmla="*/ 54266 h 15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024" h="154485">
                    <a:moveTo>
                      <a:pt x="25104" y="54266"/>
                    </a:moveTo>
                    <a:cubicBezTo>
                      <a:pt x="24138" y="53300"/>
                      <a:pt x="23173" y="51047"/>
                      <a:pt x="24138" y="48794"/>
                    </a:cubicBezTo>
                    <a:lnTo>
                      <a:pt x="53426" y="7598"/>
                    </a:lnTo>
                    <a:cubicBezTo>
                      <a:pt x="54392" y="5345"/>
                      <a:pt x="56645" y="4380"/>
                      <a:pt x="58898" y="5023"/>
                    </a:cubicBezTo>
                    <a:lnTo>
                      <a:pt x="67265" y="7920"/>
                    </a:lnTo>
                    <a:cubicBezTo>
                      <a:pt x="69518" y="8564"/>
                      <a:pt x="70806" y="11138"/>
                      <a:pt x="70162" y="13391"/>
                    </a:cubicBezTo>
                    <a:lnTo>
                      <a:pt x="68231" y="63599"/>
                    </a:lnTo>
                    <a:cubicBezTo>
                      <a:pt x="67587" y="66174"/>
                      <a:pt x="65334" y="67461"/>
                      <a:pt x="64047" y="67461"/>
                    </a:cubicBezTo>
                    <a:cubicBezTo>
                      <a:pt x="61472" y="67461"/>
                      <a:pt x="54070" y="66174"/>
                      <a:pt x="53426" y="68749"/>
                    </a:cubicBezTo>
                    <a:lnTo>
                      <a:pt x="25426" y="150497"/>
                    </a:lnTo>
                    <a:lnTo>
                      <a:pt x="4828" y="143417"/>
                    </a:lnTo>
                    <a:lnTo>
                      <a:pt x="32828" y="61668"/>
                    </a:lnTo>
                    <a:cubicBezTo>
                      <a:pt x="33794" y="59093"/>
                      <a:pt x="27035" y="55553"/>
                      <a:pt x="25104" y="54266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66" name="Freeform: Shape 97">
                <a:extLst>
                  <a:ext uri="{FF2B5EF4-FFF2-40B4-BE49-F238E27FC236}">
                    <a16:creationId xmlns:a16="http://schemas.microsoft.com/office/drawing/2014/main" id="{51E1F50E-E64D-414F-9B9E-EC075826A114}"/>
                  </a:ext>
                </a:extLst>
              </p:cNvPr>
              <p:cNvSpPr/>
              <p:nvPr/>
            </p:nvSpPr>
            <p:spPr>
              <a:xfrm>
                <a:off x="461" y="2238159"/>
                <a:ext cx="77243" cy="64369"/>
              </a:xfrm>
              <a:custGeom>
                <a:avLst/>
                <a:gdLst>
                  <a:gd name="connsiteX0" fmla="*/ 61472 w 77242"/>
                  <a:gd name="connsiteY0" fmla="*/ 60700 h 64368"/>
                  <a:gd name="connsiteX1" fmla="*/ 73702 w 77242"/>
                  <a:gd name="connsiteY1" fmla="*/ 24975 h 64368"/>
                  <a:gd name="connsiteX2" fmla="*/ 70806 w 77242"/>
                  <a:gd name="connsiteY2" fmla="*/ 19182 h 64368"/>
                  <a:gd name="connsiteX3" fmla="*/ 28644 w 77242"/>
                  <a:gd name="connsiteY3" fmla="*/ 5021 h 64368"/>
                  <a:gd name="connsiteX4" fmla="*/ 22851 w 77242"/>
                  <a:gd name="connsiteY4" fmla="*/ 7917 h 64368"/>
                  <a:gd name="connsiteX5" fmla="*/ 4828 w 77242"/>
                  <a:gd name="connsiteY5" fmla="*/ 61022 h 6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242" h="64368">
                    <a:moveTo>
                      <a:pt x="61472" y="60700"/>
                    </a:moveTo>
                    <a:lnTo>
                      <a:pt x="73702" y="24975"/>
                    </a:lnTo>
                    <a:cubicBezTo>
                      <a:pt x="74668" y="22722"/>
                      <a:pt x="73381" y="20147"/>
                      <a:pt x="70806" y="19182"/>
                    </a:cubicBezTo>
                    <a:lnTo>
                      <a:pt x="28644" y="5021"/>
                    </a:lnTo>
                    <a:cubicBezTo>
                      <a:pt x="26391" y="4377"/>
                      <a:pt x="23816" y="5343"/>
                      <a:pt x="22851" y="7917"/>
                    </a:cubicBezTo>
                    <a:lnTo>
                      <a:pt x="4828" y="61022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  <p:sp>
            <p:nvSpPr>
              <p:cNvPr id="167" name="Freeform: Shape 98">
                <a:extLst>
                  <a:ext uri="{FF2B5EF4-FFF2-40B4-BE49-F238E27FC236}">
                    <a16:creationId xmlns:a16="http://schemas.microsoft.com/office/drawing/2014/main" id="{FF8214B6-8C04-ED49-837F-A3F36B82BA36}"/>
                  </a:ext>
                </a:extLst>
              </p:cNvPr>
              <p:cNvSpPr/>
              <p:nvPr/>
            </p:nvSpPr>
            <p:spPr>
              <a:xfrm>
                <a:off x="-42271" y="2053365"/>
                <a:ext cx="45058" cy="54714"/>
              </a:xfrm>
              <a:custGeom>
                <a:avLst/>
                <a:gdLst>
                  <a:gd name="connsiteX0" fmla="*/ 13444 w 45058"/>
                  <a:gd name="connsiteY0" fmla="*/ 46916 h 54713"/>
                  <a:gd name="connsiteX1" fmla="*/ 31467 w 45058"/>
                  <a:gd name="connsiteY1" fmla="*/ 50778 h 54713"/>
                  <a:gd name="connsiteX2" fmla="*/ 40479 w 45058"/>
                  <a:gd name="connsiteY2" fmla="*/ 8938 h 54713"/>
                  <a:gd name="connsiteX3" fmla="*/ 22455 w 45058"/>
                  <a:gd name="connsiteY3" fmla="*/ 5076 h 54713"/>
                  <a:gd name="connsiteX4" fmla="*/ 9582 w 45058"/>
                  <a:gd name="connsiteY4" fmla="*/ 13444 h 54713"/>
                  <a:gd name="connsiteX5" fmla="*/ 5076 w 45058"/>
                  <a:gd name="connsiteY5" fmla="*/ 34042 h 54713"/>
                  <a:gd name="connsiteX6" fmla="*/ 13444 w 45058"/>
                  <a:gd name="connsiteY6" fmla="*/ 46916 h 5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058" h="54713">
                    <a:moveTo>
                      <a:pt x="13444" y="46916"/>
                    </a:moveTo>
                    <a:lnTo>
                      <a:pt x="31467" y="50778"/>
                    </a:lnTo>
                    <a:lnTo>
                      <a:pt x="40479" y="8938"/>
                    </a:lnTo>
                    <a:lnTo>
                      <a:pt x="22455" y="5076"/>
                    </a:lnTo>
                    <a:cubicBezTo>
                      <a:pt x="16662" y="3788"/>
                      <a:pt x="10869" y="7650"/>
                      <a:pt x="9582" y="13444"/>
                    </a:cubicBezTo>
                    <a:lnTo>
                      <a:pt x="5076" y="34042"/>
                    </a:lnTo>
                    <a:cubicBezTo>
                      <a:pt x="3788" y="39835"/>
                      <a:pt x="7651" y="45628"/>
                      <a:pt x="13444" y="46916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chemeClr val="bg2">
                      <a:lumMod val="10000"/>
                    </a:schemeClr>
                  </a:solidFill>
                  <a:latin typeface="Amazon Emb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66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1.48148E-6 L 0.01471 -1.48148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E10B-612A-5B45-95F7-2A25DF51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Spring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cloud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6496759-25C9-2A44-B2F2-5A17E542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92" y="559604"/>
            <a:ext cx="7702061" cy="402429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37DEA5-B723-CA4C-A071-E0FA01E1028A}"/>
              </a:ext>
            </a:extLst>
          </p:cNvPr>
          <p:cNvSpPr txBox="1"/>
          <p:nvPr/>
        </p:nvSpPr>
        <p:spPr>
          <a:xfrm>
            <a:off x="2622674" y="4716187"/>
            <a:ext cx="4023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/spring-cloud/spring-cloud-</a:t>
            </a:r>
            <a:r>
              <a:rPr lang="en-US" sz="1400" dirty="0" err="1"/>
              <a:t>aws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464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CEA0E16E-884E-144D-B618-E103B1AF55B9}"/>
              </a:ext>
            </a:extLst>
          </p:cNvPr>
          <p:cNvSpPr/>
          <p:nvPr/>
        </p:nvSpPr>
        <p:spPr>
          <a:xfrm flipH="1">
            <a:off x="2984007" y="1873594"/>
            <a:ext cx="1609646" cy="1609646"/>
          </a:xfrm>
          <a:prstGeom prst="ellipse">
            <a:avLst/>
          </a:prstGeom>
          <a:solidFill>
            <a:schemeClr val="bg2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>
              <a:defRPr/>
            </a:pPr>
            <a:endParaRPr lang="en-US" sz="2118" kern="0" dirty="0">
              <a:solidFill>
                <a:srgbClr val="414042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4CE2F-23C7-394B-ABF1-7C3E68CE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实现方式 </a:t>
            </a:r>
            <a:r>
              <a:rPr lang="en-US" sz="2400" dirty="0"/>
              <a:t>2: Side-car proxy</a:t>
            </a: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7254AF37-016B-2E4D-995F-FD10AB12B0D2}"/>
              </a:ext>
            </a:extLst>
          </p:cNvPr>
          <p:cNvSpPr/>
          <p:nvPr/>
        </p:nvSpPr>
        <p:spPr bwMode="auto">
          <a:xfrm rot="16200000">
            <a:off x="1885077" y="2157730"/>
            <a:ext cx="1841578" cy="1077717"/>
          </a:xfrm>
          <a:prstGeom prst="blockArc">
            <a:avLst>
              <a:gd name="adj1" fmla="val 11083125"/>
              <a:gd name="adj2" fmla="val 21348181"/>
              <a:gd name="adj3" fmla="val 10825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414042"/>
              </a:soli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C5B781-0653-2C44-B95F-4BECD247C28A}"/>
              </a:ext>
            </a:extLst>
          </p:cNvPr>
          <p:cNvCxnSpPr>
            <a:cxnSpLocks/>
          </p:cNvCxnSpPr>
          <p:nvPr/>
        </p:nvCxnSpPr>
        <p:spPr>
          <a:xfrm>
            <a:off x="2546056" y="2766314"/>
            <a:ext cx="615129" cy="0"/>
          </a:xfrm>
          <a:prstGeom prst="straightConnector1">
            <a:avLst/>
          </a:prstGeom>
          <a:noFill/>
          <a:ln w="38100" cap="rnd">
            <a:solidFill>
              <a:schemeClr val="accent1"/>
            </a:solidFill>
            <a:prstDash val="sysDot"/>
            <a:round/>
            <a:tailEnd type="arrow" w="med" len="sm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19FF53-11C5-C546-8D66-C0453C1F6D60}"/>
              </a:ext>
            </a:extLst>
          </p:cNvPr>
          <p:cNvCxnSpPr>
            <a:cxnSpLocks/>
          </p:cNvCxnSpPr>
          <p:nvPr/>
        </p:nvCxnSpPr>
        <p:spPr>
          <a:xfrm flipH="1">
            <a:off x="2546056" y="2537297"/>
            <a:ext cx="639193" cy="0"/>
          </a:xfrm>
          <a:prstGeom prst="straightConnector1">
            <a:avLst/>
          </a:prstGeom>
          <a:noFill/>
          <a:ln w="38100" cap="rnd">
            <a:solidFill>
              <a:schemeClr val="accent1"/>
            </a:solidFill>
            <a:prstDash val="sysDot"/>
            <a:round/>
            <a:tailEnd type="arrow" w="med" len="sm"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0A3C5D9-6325-6448-BE89-607BF49DA571}"/>
              </a:ext>
            </a:extLst>
          </p:cNvPr>
          <p:cNvSpPr/>
          <p:nvPr/>
        </p:nvSpPr>
        <p:spPr>
          <a:xfrm>
            <a:off x="1565506" y="3483240"/>
            <a:ext cx="1403001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0"/>
            <a:r>
              <a:rPr lang="en-US" sz="1125" dirty="0">
                <a:solidFill>
                  <a:srgbClr val="414042"/>
                </a:solidFill>
                <a:latin typeface="Amazon Ember"/>
              </a:rPr>
              <a:t>Proxy runs</a:t>
            </a:r>
            <a:br>
              <a:rPr lang="en-US" sz="1125" dirty="0">
                <a:solidFill>
                  <a:srgbClr val="414042"/>
                </a:solidFill>
                <a:latin typeface="Amazon Ember"/>
              </a:rPr>
            </a:br>
            <a:r>
              <a:rPr lang="en-US" sz="1125" dirty="0">
                <a:solidFill>
                  <a:srgbClr val="414042"/>
                </a:solidFill>
                <a:latin typeface="Amazon Ember"/>
              </a:rPr>
              <a:t>as a container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41BBAE-4B4D-9C40-8C54-E38997D212E4}"/>
              </a:ext>
            </a:extLst>
          </p:cNvPr>
          <p:cNvCxnSpPr>
            <a:cxnSpLocks/>
          </p:cNvCxnSpPr>
          <p:nvPr/>
        </p:nvCxnSpPr>
        <p:spPr>
          <a:xfrm>
            <a:off x="238563" y="2754925"/>
            <a:ext cx="1314450" cy="0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prstDash val="sysDot"/>
            <a:round/>
            <a:tailEnd type="arrow" w="med" len="sm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615971-E024-154A-B427-6ECBAE4A26B3}"/>
              </a:ext>
            </a:extLst>
          </p:cNvPr>
          <p:cNvCxnSpPr>
            <a:cxnSpLocks/>
          </p:cNvCxnSpPr>
          <p:nvPr/>
        </p:nvCxnSpPr>
        <p:spPr>
          <a:xfrm flipH="1">
            <a:off x="238563" y="2525908"/>
            <a:ext cx="1314450" cy="0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prstDash val="sysDot"/>
            <a:round/>
            <a:tailEnd type="arrow" w="med" len="sm"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927B85B-7D0A-FC4A-81C4-69E457150A5C}"/>
              </a:ext>
            </a:extLst>
          </p:cNvPr>
          <p:cNvSpPr/>
          <p:nvPr/>
        </p:nvSpPr>
        <p:spPr>
          <a:xfrm>
            <a:off x="1222112" y="1344791"/>
            <a:ext cx="3604187" cy="273579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57150" rIns="57150" bIns="285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30"/>
            <a:r>
              <a:rPr lang="en-US" sz="1125" dirty="0">
                <a:solidFill>
                  <a:srgbClr val="414042"/>
                </a:solidFill>
                <a:latin typeface="Amazon Ember"/>
              </a:rPr>
              <a:t>Task or Pod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5748B-C3C5-4148-B7EE-FB0B115EAFE7}"/>
              </a:ext>
            </a:extLst>
          </p:cNvPr>
          <p:cNvSpPr/>
          <p:nvPr/>
        </p:nvSpPr>
        <p:spPr>
          <a:xfrm>
            <a:off x="294241" y="2814614"/>
            <a:ext cx="1271265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0"/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外部访问流量</a:t>
            </a:r>
            <a:endParaRPr lang="en-US" sz="1125" dirty="0">
              <a:solidFill>
                <a:srgbClr val="414042"/>
              </a:solidFill>
              <a:latin typeface="Amazon Emb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13E183-8FF3-F443-9C51-61938A578947}"/>
              </a:ext>
            </a:extLst>
          </p:cNvPr>
          <p:cNvSpPr txBox="1"/>
          <p:nvPr/>
        </p:nvSpPr>
        <p:spPr>
          <a:xfrm>
            <a:off x="3053836" y="2412959"/>
            <a:ext cx="1469987" cy="530915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 algn="ctr" defTabSz="685730">
              <a:lnSpc>
                <a:spcPct val="90000"/>
              </a:lnSpc>
              <a:spcAft>
                <a:spcPts val="1125"/>
              </a:spcAft>
            </a:pPr>
            <a:r>
              <a:rPr lang="en-US" sz="1250" dirty="0">
                <a:solidFill>
                  <a:srgbClr val="414042"/>
                </a:solidFill>
                <a:latin typeface="Amazon Ember"/>
              </a:rPr>
              <a:t>Application </a:t>
            </a:r>
            <a:br>
              <a:rPr lang="en-US" sz="1250" dirty="0">
                <a:solidFill>
                  <a:srgbClr val="414042"/>
                </a:solidFill>
                <a:latin typeface="Amazon Ember"/>
              </a:rPr>
            </a:br>
            <a:r>
              <a:rPr lang="en-US" sz="1250" dirty="0">
                <a:solidFill>
                  <a:srgbClr val="414042"/>
                </a:solidFill>
                <a:latin typeface="Amazon Ember"/>
              </a:rPr>
              <a:t>Code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488DDE-9412-EF4F-8C16-6AE01451D3F2}"/>
              </a:ext>
            </a:extLst>
          </p:cNvPr>
          <p:cNvGrpSpPr/>
          <p:nvPr/>
        </p:nvGrpSpPr>
        <p:grpSpPr>
          <a:xfrm>
            <a:off x="4989190" y="1298575"/>
            <a:ext cx="3884386" cy="800100"/>
            <a:chOff x="544800" y="4402917"/>
            <a:chExt cx="6215017" cy="128016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69DCF11-EC51-A24B-A125-AE7C1A7A6B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4800" y="4402917"/>
              <a:ext cx="6215017" cy="1280160"/>
            </a:xfrm>
            <a:custGeom>
              <a:avLst/>
              <a:gdLst>
                <a:gd name="T0" fmla="*/ 0 w 4282"/>
                <a:gd name="T1" fmla="*/ 165 h 882"/>
                <a:gd name="T2" fmla="*/ 3847 w 4282"/>
                <a:gd name="T3" fmla="*/ 165 h 882"/>
                <a:gd name="T4" fmla="*/ 3847 w 4282"/>
                <a:gd name="T5" fmla="*/ 0 h 882"/>
                <a:gd name="T6" fmla="*/ 4282 w 4282"/>
                <a:gd name="T7" fmla="*/ 439 h 882"/>
                <a:gd name="T8" fmla="*/ 3847 w 4282"/>
                <a:gd name="T9" fmla="*/ 882 h 882"/>
                <a:gd name="T10" fmla="*/ 3847 w 4282"/>
                <a:gd name="T11" fmla="*/ 713 h 882"/>
                <a:gd name="T12" fmla="*/ 0 w 4282"/>
                <a:gd name="T13" fmla="*/ 713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2" h="882">
                  <a:moveTo>
                    <a:pt x="0" y="165"/>
                  </a:moveTo>
                  <a:lnTo>
                    <a:pt x="3847" y="165"/>
                  </a:lnTo>
                  <a:lnTo>
                    <a:pt x="3847" y="0"/>
                  </a:lnTo>
                  <a:lnTo>
                    <a:pt x="4282" y="439"/>
                  </a:lnTo>
                  <a:lnTo>
                    <a:pt x="3847" y="882"/>
                  </a:lnTo>
                  <a:lnTo>
                    <a:pt x="3847" y="713"/>
                  </a:lnTo>
                  <a:lnTo>
                    <a:pt x="0" y="713"/>
                  </a:lnTo>
                </a:path>
              </a:pathLst>
            </a:custGeom>
            <a:noFill/>
            <a:ln w="9525" cap="flat">
              <a:solidFill>
                <a:schemeClr val="tx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0" tIns="28575" rIns="57150" bIns="28575" numCol="1" anchor="ctr" anchorCtr="0" compatLnSpc="1">
              <a:prstTxWarp prst="textNoShape">
                <a:avLst/>
              </a:prstTxWarp>
            </a:bodyPr>
            <a:lstStyle/>
            <a:p>
              <a:pPr defTabSz="685730">
                <a:spcAft>
                  <a:spcPts val="1125"/>
                </a:spcAft>
              </a:pPr>
              <a:r>
                <a:rPr lang="zh-CN" altLang="en-US" sz="1500" dirty="0">
                  <a:solidFill>
                    <a:srgbClr val="414042"/>
                  </a:solidFill>
                  <a:latin typeface="Amazon Ember"/>
                </a:rPr>
                <a:t>解耦安装或升级</a:t>
              </a:r>
              <a:endParaRPr lang="en-US" sz="1500" dirty="0">
                <a:solidFill>
                  <a:srgbClr val="414042"/>
                </a:solidFill>
                <a:latin typeface="Amazon Ember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0195E85-3141-0C42-9ABC-DFAEC35977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5781" y="4816300"/>
              <a:ext cx="666534" cy="457200"/>
              <a:chOff x="674374" y="4907741"/>
              <a:chExt cx="578998" cy="397156"/>
            </a:xfrm>
          </p:grpSpPr>
          <p:sp>
            <p:nvSpPr>
              <p:cNvPr id="22" name="Freeform: Shape 31">
                <a:extLst>
                  <a:ext uri="{FF2B5EF4-FFF2-40B4-BE49-F238E27FC236}">
                    <a16:creationId xmlns:a16="http://schemas.microsoft.com/office/drawing/2014/main" id="{E1678307-4DE4-DF41-B383-0D9627714222}"/>
                  </a:ext>
                </a:extLst>
              </p:cNvPr>
              <p:cNvSpPr/>
              <p:nvPr/>
            </p:nvSpPr>
            <p:spPr>
              <a:xfrm>
                <a:off x="674374" y="5002363"/>
                <a:ext cx="273568" cy="302534"/>
              </a:xfrm>
              <a:custGeom>
                <a:avLst/>
                <a:gdLst>
                  <a:gd name="connsiteX0" fmla="*/ 254257 w 273567"/>
                  <a:gd name="connsiteY0" fmla="*/ 91082 h 302533"/>
                  <a:gd name="connsiteX1" fmla="*/ 264878 w 273567"/>
                  <a:gd name="connsiteY1" fmla="*/ 75955 h 302533"/>
                  <a:gd name="connsiteX2" fmla="*/ 271959 w 273567"/>
                  <a:gd name="connsiteY2" fmla="*/ 65978 h 302533"/>
                  <a:gd name="connsiteX3" fmla="*/ 265844 w 273567"/>
                  <a:gd name="connsiteY3" fmla="*/ 59219 h 302533"/>
                  <a:gd name="connsiteX4" fmla="*/ 259729 w 273567"/>
                  <a:gd name="connsiteY4" fmla="*/ 52461 h 302533"/>
                  <a:gd name="connsiteX5" fmla="*/ 253613 w 273567"/>
                  <a:gd name="connsiteY5" fmla="*/ 45702 h 302533"/>
                  <a:gd name="connsiteX6" fmla="*/ 212739 w 273567"/>
                  <a:gd name="connsiteY6" fmla="*/ 66622 h 302533"/>
                  <a:gd name="connsiteX7" fmla="*/ 183451 w 273567"/>
                  <a:gd name="connsiteY7" fmla="*/ 52139 h 302533"/>
                  <a:gd name="connsiteX8" fmla="*/ 175405 w 273567"/>
                  <a:gd name="connsiteY8" fmla="*/ 7081 h 302533"/>
                  <a:gd name="connsiteX9" fmla="*/ 166715 w 273567"/>
                  <a:gd name="connsiteY9" fmla="*/ 6115 h 302533"/>
                  <a:gd name="connsiteX10" fmla="*/ 157382 w 273567"/>
                  <a:gd name="connsiteY10" fmla="*/ 5471 h 302533"/>
                  <a:gd name="connsiteX11" fmla="*/ 148370 w 273567"/>
                  <a:gd name="connsiteY11" fmla="*/ 4828 h 302533"/>
                  <a:gd name="connsiteX12" fmla="*/ 134531 w 273567"/>
                  <a:gd name="connsiteY12" fmla="*/ 48277 h 302533"/>
                  <a:gd name="connsiteX13" fmla="*/ 103312 w 273567"/>
                  <a:gd name="connsiteY13" fmla="*/ 58898 h 302533"/>
                  <a:gd name="connsiteX14" fmla="*/ 65656 w 273567"/>
                  <a:gd name="connsiteY14" fmla="*/ 32828 h 302533"/>
                  <a:gd name="connsiteX15" fmla="*/ 58898 w 273567"/>
                  <a:gd name="connsiteY15" fmla="*/ 38943 h 302533"/>
                  <a:gd name="connsiteX16" fmla="*/ 52139 w 273567"/>
                  <a:gd name="connsiteY16" fmla="*/ 45058 h 302533"/>
                  <a:gd name="connsiteX17" fmla="*/ 45380 w 273567"/>
                  <a:gd name="connsiteY17" fmla="*/ 51173 h 302533"/>
                  <a:gd name="connsiteX18" fmla="*/ 66300 w 273567"/>
                  <a:gd name="connsiteY18" fmla="*/ 91726 h 302533"/>
                  <a:gd name="connsiteX19" fmla="*/ 51817 w 273567"/>
                  <a:gd name="connsiteY19" fmla="*/ 121335 h 302533"/>
                  <a:gd name="connsiteX20" fmla="*/ 6759 w 273567"/>
                  <a:gd name="connsiteY20" fmla="*/ 129381 h 302533"/>
                  <a:gd name="connsiteX21" fmla="*/ 6115 w 273567"/>
                  <a:gd name="connsiteY21" fmla="*/ 138393 h 302533"/>
                  <a:gd name="connsiteX22" fmla="*/ 5471 w 273567"/>
                  <a:gd name="connsiteY22" fmla="*/ 147083 h 302533"/>
                  <a:gd name="connsiteX23" fmla="*/ 4828 w 273567"/>
                  <a:gd name="connsiteY23" fmla="*/ 156095 h 302533"/>
                  <a:gd name="connsiteX24" fmla="*/ 48277 w 273567"/>
                  <a:gd name="connsiteY24" fmla="*/ 170256 h 302533"/>
                  <a:gd name="connsiteX25" fmla="*/ 58898 w 273567"/>
                  <a:gd name="connsiteY25" fmla="*/ 201153 h 302533"/>
                  <a:gd name="connsiteX26" fmla="*/ 32828 w 273567"/>
                  <a:gd name="connsiteY26" fmla="*/ 238809 h 302533"/>
                  <a:gd name="connsiteX27" fmla="*/ 38943 w 273567"/>
                  <a:gd name="connsiteY27" fmla="*/ 245567 h 302533"/>
                  <a:gd name="connsiteX28" fmla="*/ 45058 w 273567"/>
                  <a:gd name="connsiteY28" fmla="*/ 252326 h 302533"/>
                  <a:gd name="connsiteX29" fmla="*/ 51173 w 273567"/>
                  <a:gd name="connsiteY29" fmla="*/ 259085 h 302533"/>
                  <a:gd name="connsiteX30" fmla="*/ 92048 w 273567"/>
                  <a:gd name="connsiteY30" fmla="*/ 238165 h 302533"/>
                  <a:gd name="connsiteX31" fmla="*/ 121335 w 273567"/>
                  <a:gd name="connsiteY31" fmla="*/ 252648 h 302533"/>
                  <a:gd name="connsiteX32" fmla="*/ 129381 w 273567"/>
                  <a:gd name="connsiteY32" fmla="*/ 297706 h 302533"/>
                  <a:gd name="connsiteX33" fmla="*/ 138393 w 273567"/>
                  <a:gd name="connsiteY33" fmla="*/ 298350 h 302533"/>
                  <a:gd name="connsiteX34" fmla="*/ 147405 w 273567"/>
                  <a:gd name="connsiteY34" fmla="*/ 298994 h 302533"/>
                  <a:gd name="connsiteX35" fmla="*/ 156416 w 273567"/>
                  <a:gd name="connsiteY35" fmla="*/ 299637 h 302533"/>
                  <a:gd name="connsiteX36" fmla="*/ 170578 w 273567"/>
                  <a:gd name="connsiteY36" fmla="*/ 255866 h 302533"/>
                  <a:gd name="connsiteX37" fmla="*/ 201153 w 273567"/>
                  <a:gd name="connsiteY37" fmla="*/ 245567 h 302533"/>
                  <a:gd name="connsiteX38" fmla="*/ 239130 w 273567"/>
                  <a:gd name="connsiteY38" fmla="*/ 271637 h 302533"/>
                  <a:gd name="connsiteX39" fmla="*/ 245889 w 273567"/>
                  <a:gd name="connsiteY39" fmla="*/ 265522 h 302533"/>
                  <a:gd name="connsiteX40" fmla="*/ 252648 w 273567"/>
                  <a:gd name="connsiteY40" fmla="*/ 259407 h 302533"/>
                  <a:gd name="connsiteX41" fmla="*/ 259407 w 273567"/>
                  <a:gd name="connsiteY41" fmla="*/ 253292 h 302533"/>
                  <a:gd name="connsiteX42" fmla="*/ 250717 w 273567"/>
                  <a:gd name="connsiteY42" fmla="*/ 236556 h 302533"/>
                  <a:gd name="connsiteX43" fmla="*/ 243314 w 273567"/>
                  <a:gd name="connsiteY43" fmla="*/ 222395 h 30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3567" h="302533">
                    <a:moveTo>
                      <a:pt x="254257" y="91082"/>
                    </a:moveTo>
                    <a:lnTo>
                      <a:pt x="264878" y="75955"/>
                    </a:lnTo>
                    <a:lnTo>
                      <a:pt x="271959" y="65978"/>
                    </a:lnTo>
                    <a:lnTo>
                      <a:pt x="265844" y="59219"/>
                    </a:lnTo>
                    <a:lnTo>
                      <a:pt x="259729" y="52461"/>
                    </a:lnTo>
                    <a:lnTo>
                      <a:pt x="253613" y="45702"/>
                    </a:lnTo>
                    <a:lnTo>
                      <a:pt x="212739" y="66622"/>
                    </a:lnTo>
                    <a:cubicBezTo>
                      <a:pt x="203728" y="60185"/>
                      <a:pt x="193750" y="55357"/>
                      <a:pt x="183451" y="52139"/>
                    </a:cubicBezTo>
                    <a:lnTo>
                      <a:pt x="175405" y="7081"/>
                    </a:lnTo>
                    <a:lnTo>
                      <a:pt x="166715" y="6115"/>
                    </a:lnTo>
                    <a:lnTo>
                      <a:pt x="157382" y="5471"/>
                    </a:lnTo>
                    <a:lnTo>
                      <a:pt x="148370" y="4828"/>
                    </a:lnTo>
                    <a:lnTo>
                      <a:pt x="134531" y="48277"/>
                    </a:lnTo>
                    <a:cubicBezTo>
                      <a:pt x="123910" y="50208"/>
                      <a:pt x="113289" y="53748"/>
                      <a:pt x="103312" y="58898"/>
                    </a:cubicBezTo>
                    <a:lnTo>
                      <a:pt x="65656" y="32828"/>
                    </a:lnTo>
                    <a:lnTo>
                      <a:pt x="58898" y="38943"/>
                    </a:lnTo>
                    <a:lnTo>
                      <a:pt x="52139" y="45058"/>
                    </a:lnTo>
                    <a:lnTo>
                      <a:pt x="45380" y="51173"/>
                    </a:lnTo>
                    <a:lnTo>
                      <a:pt x="66300" y="91726"/>
                    </a:lnTo>
                    <a:cubicBezTo>
                      <a:pt x="59863" y="100737"/>
                      <a:pt x="55035" y="110714"/>
                      <a:pt x="51817" y="121335"/>
                    </a:cubicBezTo>
                    <a:lnTo>
                      <a:pt x="6759" y="129381"/>
                    </a:lnTo>
                    <a:lnTo>
                      <a:pt x="6115" y="138393"/>
                    </a:lnTo>
                    <a:lnTo>
                      <a:pt x="5471" y="147083"/>
                    </a:lnTo>
                    <a:lnTo>
                      <a:pt x="4828" y="156095"/>
                    </a:lnTo>
                    <a:lnTo>
                      <a:pt x="48277" y="170256"/>
                    </a:lnTo>
                    <a:cubicBezTo>
                      <a:pt x="50208" y="180877"/>
                      <a:pt x="53748" y="191497"/>
                      <a:pt x="58898" y="201153"/>
                    </a:cubicBezTo>
                    <a:lnTo>
                      <a:pt x="32828" y="238809"/>
                    </a:lnTo>
                    <a:lnTo>
                      <a:pt x="38943" y="245567"/>
                    </a:lnTo>
                    <a:lnTo>
                      <a:pt x="45058" y="252326"/>
                    </a:lnTo>
                    <a:lnTo>
                      <a:pt x="51173" y="259085"/>
                    </a:lnTo>
                    <a:lnTo>
                      <a:pt x="92048" y="238165"/>
                    </a:lnTo>
                    <a:cubicBezTo>
                      <a:pt x="101059" y="244602"/>
                      <a:pt x="111036" y="249429"/>
                      <a:pt x="121335" y="252648"/>
                    </a:cubicBezTo>
                    <a:lnTo>
                      <a:pt x="129381" y="297706"/>
                    </a:lnTo>
                    <a:lnTo>
                      <a:pt x="138393" y="298350"/>
                    </a:lnTo>
                    <a:lnTo>
                      <a:pt x="147405" y="298994"/>
                    </a:lnTo>
                    <a:lnTo>
                      <a:pt x="156416" y="299637"/>
                    </a:lnTo>
                    <a:lnTo>
                      <a:pt x="170578" y="255866"/>
                    </a:lnTo>
                    <a:cubicBezTo>
                      <a:pt x="181198" y="253935"/>
                      <a:pt x="191497" y="250395"/>
                      <a:pt x="201153" y="245567"/>
                    </a:cubicBezTo>
                    <a:lnTo>
                      <a:pt x="239130" y="271637"/>
                    </a:lnTo>
                    <a:lnTo>
                      <a:pt x="245889" y="265522"/>
                    </a:lnTo>
                    <a:lnTo>
                      <a:pt x="252648" y="259407"/>
                    </a:lnTo>
                    <a:lnTo>
                      <a:pt x="259407" y="253292"/>
                    </a:lnTo>
                    <a:lnTo>
                      <a:pt x="250717" y="236556"/>
                    </a:lnTo>
                    <a:lnTo>
                      <a:pt x="243314" y="22239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23" name="Freeform: Shape 32">
                <a:extLst>
                  <a:ext uri="{FF2B5EF4-FFF2-40B4-BE49-F238E27FC236}">
                    <a16:creationId xmlns:a16="http://schemas.microsoft.com/office/drawing/2014/main" id="{577DC5CA-2AC2-3D48-B8AE-538D288F54A1}"/>
                  </a:ext>
                </a:extLst>
              </p:cNvPr>
              <p:cNvSpPr/>
              <p:nvPr/>
            </p:nvSpPr>
            <p:spPr>
              <a:xfrm>
                <a:off x="762881" y="5091192"/>
                <a:ext cx="106209" cy="125519"/>
              </a:xfrm>
              <a:custGeom>
                <a:avLst/>
                <a:gdLst>
                  <a:gd name="connsiteX0" fmla="*/ 101703 w 106208"/>
                  <a:gd name="connsiteY0" fmla="*/ 108462 h 125519"/>
                  <a:gd name="connsiteX1" fmla="*/ 76921 w 106208"/>
                  <a:gd name="connsiteY1" fmla="*/ 121014 h 125519"/>
                  <a:gd name="connsiteX2" fmla="*/ 63725 w 106208"/>
                  <a:gd name="connsiteY2" fmla="*/ 122623 h 125519"/>
                  <a:gd name="connsiteX3" fmla="*/ 4828 w 106208"/>
                  <a:gd name="connsiteY3" fmla="*/ 63725 h 125519"/>
                  <a:gd name="connsiteX4" fmla="*/ 63725 w 106208"/>
                  <a:gd name="connsiteY4" fmla="*/ 4828 h 125519"/>
                  <a:gd name="connsiteX5" fmla="*/ 84001 w 106208"/>
                  <a:gd name="connsiteY5" fmla="*/ 8368 h 125519"/>
                  <a:gd name="connsiteX6" fmla="*/ 104278 w 106208"/>
                  <a:gd name="connsiteY6" fmla="*/ 20920 h 125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08" h="125519">
                    <a:moveTo>
                      <a:pt x="101703" y="108462"/>
                    </a:moveTo>
                    <a:cubicBezTo>
                      <a:pt x="94622" y="114577"/>
                      <a:pt x="86254" y="118761"/>
                      <a:pt x="76921" y="121014"/>
                    </a:cubicBezTo>
                    <a:cubicBezTo>
                      <a:pt x="72737" y="121979"/>
                      <a:pt x="68231" y="122623"/>
                      <a:pt x="63725" y="122623"/>
                    </a:cubicBezTo>
                    <a:cubicBezTo>
                      <a:pt x="31219" y="122623"/>
                      <a:pt x="4828" y="96232"/>
                      <a:pt x="4828" y="63725"/>
                    </a:cubicBezTo>
                    <a:cubicBezTo>
                      <a:pt x="4828" y="31219"/>
                      <a:pt x="31219" y="4828"/>
                      <a:pt x="63725" y="4828"/>
                    </a:cubicBezTo>
                    <a:cubicBezTo>
                      <a:pt x="70806" y="4828"/>
                      <a:pt x="77886" y="6115"/>
                      <a:pt x="84001" y="8368"/>
                    </a:cubicBezTo>
                    <a:cubicBezTo>
                      <a:pt x="91726" y="11265"/>
                      <a:pt x="98484" y="15449"/>
                      <a:pt x="104278" y="20920"/>
                    </a:cubicBez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24" name="Freeform: Shape 33">
                <a:extLst>
                  <a:ext uri="{FF2B5EF4-FFF2-40B4-BE49-F238E27FC236}">
                    <a16:creationId xmlns:a16="http://schemas.microsoft.com/office/drawing/2014/main" id="{F39F3A9E-F9B6-574B-BE02-982B9F96ED52}"/>
                  </a:ext>
                </a:extLst>
              </p:cNvPr>
              <p:cNvSpPr/>
              <p:nvPr/>
            </p:nvSpPr>
            <p:spPr>
              <a:xfrm>
                <a:off x="954701" y="4907741"/>
                <a:ext cx="196325" cy="196325"/>
              </a:xfrm>
              <a:custGeom>
                <a:avLst/>
                <a:gdLst>
                  <a:gd name="connsiteX0" fmla="*/ 22529 w 196325"/>
                  <a:gd name="connsiteY0" fmla="*/ 154807 h 196325"/>
                  <a:gd name="connsiteX1" fmla="*/ 26391 w 196325"/>
                  <a:gd name="connsiteY1" fmla="*/ 159313 h 196325"/>
                  <a:gd name="connsiteX2" fmla="*/ 30253 w 196325"/>
                  <a:gd name="connsiteY2" fmla="*/ 163819 h 196325"/>
                  <a:gd name="connsiteX3" fmla="*/ 34116 w 196325"/>
                  <a:gd name="connsiteY3" fmla="*/ 168325 h 196325"/>
                  <a:gd name="connsiteX4" fmla="*/ 60185 w 196325"/>
                  <a:gd name="connsiteY4" fmla="*/ 154807 h 196325"/>
                  <a:gd name="connsiteX5" fmla="*/ 78852 w 196325"/>
                  <a:gd name="connsiteY5" fmla="*/ 164141 h 196325"/>
                  <a:gd name="connsiteX6" fmla="*/ 84001 w 196325"/>
                  <a:gd name="connsiteY6" fmla="*/ 193107 h 196325"/>
                  <a:gd name="connsiteX7" fmla="*/ 89795 w 196325"/>
                  <a:gd name="connsiteY7" fmla="*/ 193429 h 196325"/>
                  <a:gd name="connsiteX8" fmla="*/ 95588 w 196325"/>
                  <a:gd name="connsiteY8" fmla="*/ 193429 h 196325"/>
                  <a:gd name="connsiteX9" fmla="*/ 101381 w 196325"/>
                  <a:gd name="connsiteY9" fmla="*/ 193750 h 196325"/>
                  <a:gd name="connsiteX10" fmla="*/ 110393 w 196325"/>
                  <a:gd name="connsiteY10" fmla="*/ 165750 h 196325"/>
                  <a:gd name="connsiteX11" fmla="*/ 130025 w 196325"/>
                  <a:gd name="connsiteY11" fmla="*/ 158991 h 196325"/>
                  <a:gd name="connsiteX12" fmla="*/ 154164 w 196325"/>
                  <a:gd name="connsiteY12" fmla="*/ 175727 h 196325"/>
                  <a:gd name="connsiteX13" fmla="*/ 158669 w 196325"/>
                  <a:gd name="connsiteY13" fmla="*/ 171865 h 196325"/>
                  <a:gd name="connsiteX14" fmla="*/ 163175 w 196325"/>
                  <a:gd name="connsiteY14" fmla="*/ 168003 h 196325"/>
                  <a:gd name="connsiteX15" fmla="*/ 167681 w 196325"/>
                  <a:gd name="connsiteY15" fmla="*/ 164141 h 196325"/>
                  <a:gd name="connsiteX16" fmla="*/ 154164 w 196325"/>
                  <a:gd name="connsiteY16" fmla="*/ 138071 h 196325"/>
                  <a:gd name="connsiteX17" fmla="*/ 163497 w 196325"/>
                  <a:gd name="connsiteY17" fmla="*/ 119404 h 196325"/>
                  <a:gd name="connsiteX18" fmla="*/ 192463 w 196325"/>
                  <a:gd name="connsiteY18" fmla="*/ 114255 h 196325"/>
                  <a:gd name="connsiteX19" fmla="*/ 192785 w 196325"/>
                  <a:gd name="connsiteY19" fmla="*/ 108462 h 196325"/>
                  <a:gd name="connsiteX20" fmla="*/ 193107 w 196325"/>
                  <a:gd name="connsiteY20" fmla="*/ 102668 h 196325"/>
                  <a:gd name="connsiteX21" fmla="*/ 193429 w 196325"/>
                  <a:gd name="connsiteY21" fmla="*/ 96875 h 196325"/>
                  <a:gd name="connsiteX22" fmla="*/ 165428 w 196325"/>
                  <a:gd name="connsiteY22" fmla="*/ 87864 h 196325"/>
                  <a:gd name="connsiteX23" fmla="*/ 158669 w 196325"/>
                  <a:gd name="connsiteY23" fmla="*/ 68231 h 196325"/>
                  <a:gd name="connsiteX24" fmla="*/ 175405 w 196325"/>
                  <a:gd name="connsiteY24" fmla="*/ 44093 h 196325"/>
                  <a:gd name="connsiteX25" fmla="*/ 171543 w 196325"/>
                  <a:gd name="connsiteY25" fmla="*/ 39587 h 196325"/>
                  <a:gd name="connsiteX26" fmla="*/ 167681 w 196325"/>
                  <a:gd name="connsiteY26" fmla="*/ 35081 h 196325"/>
                  <a:gd name="connsiteX27" fmla="*/ 163819 w 196325"/>
                  <a:gd name="connsiteY27" fmla="*/ 30575 h 196325"/>
                  <a:gd name="connsiteX28" fmla="*/ 137749 w 196325"/>
                  <a:gd name="connsiteY28" fmla="*/ 43771 h 196325"/>
                  <a:gd name="connsiteX29" fmla="*/ 119082 w 196325"/>
                  <a:gd name="connsiteY29" fmla="*/ 34437 h 196325"/>
                  <a:gd name="connsiteX30" fmla="*/ 113933 w 196325"/>
                  <a:gd name="connsiteY30" fmla="*/ 5793 h 196325"/>
                  <a:gd name="connsiteX31" fmla="*/ 108140 w 196325"/>
                  <a:gd name="connsiteY31" fmla="*/ 5471 h 196325"/>
                  <a:gd name="connsiteX32" fmla="*/ 102347 w 196325"/>
                  <a:gd name="connsiteY32" fmla="*/ 5150 h 196325"/>
                  <a:gd name="connsiteX33" fmla="*/ 96553 w 196325"/>
                  <a:gd name="connsiteY33" fmla="*/ 4828 h 196325"/>
                  <a:gd name="connsiteX34" fmla="*/ 87542 w 196325"/>
                  <a:gd name="connsiteY34" fmla="*/ 32506 h 196325"/>
                  <a:gd name="connsiteX35" fmla="*/ 67587 w 196325"/>
                  <a:gd name="connsiteY35" fmla="*/ 39265 h 196325"/>
                  <a:gd name="connsiteX36" fmla="*/ 43771 w 196325"/>
                  <a:gd name="connsiteY36" fmla="*/ 22529 h 196325"/>
                  <a:gd name="connsiteX37" fmla="*/ 39265 w 196325"/>
                  <a:gd name="connsiteY37" fmla="*/ 26391 h 196325"/>
                  <a:gd name="connsiteX38" fmla="*/ 34759 w 196325"/>
                  <a:gd name="connsiteY38" fmla="*/ 30253 h 196325"/>
                  <a:gd name="connsiteX39" fmla="*/ 30253 w 196325"/>
                  <a:gd name="connsiteY39" fmla="*/ 34116 h 196325"/>
                  <a:gd name="connsiteX40" fmla="*/ 43449 w 196325"/>
                  <a:gd name="connsiteY40" fmla="*/ 60185 h 196325"/>
                  <a:gd name="connsiteX41" fmla="*/ 34116 w 196325"/>
                  <a:gd name="connsiteY41" fmla="*/ 78852 h 196325"/>
                  <a:gd name="connsiteX42" fmla="*/ 5471 w 196325"/>
                  <a:gd name="connsiteY42" fmla="*/ 84001 h 196325"/>
                  <a:gd name="connsiteX43" fmla="*/ 5471 w 196325"/>
                  <a:gd name="connsiteY43" fmla="*/ 90438 h 196325"/>
                  <a:gd name="connsiteX44" fmla="*/ 5150 w 196325"/>
                  <a:gd name="connsiteY44" fmla="*/ 96232 h 196325"/>
                  <a:gd name="connsiteX45" fmla="*/ 4828 w 196325"/>
                  <a:gd name="connsiteY45" fmla="*/ 102025 h 196325"/>
                  <a:gd name="connsiteX46" fmla="*/ 32506 w 196325"/>
                  <a:gd name="connsiteY46" fmla="*/ 111036 h 196325"/>
                  <a:gd name="connsiteX47" fmla="*/ 39265 w 196325"/>
                  <a:gd name="connsiteY47" fmla="*/ 130669 h 196325"/>
                  <a:gd name="connsiteX48" fmla="*/ 22529 w 196325"/>
                  <a:gd name="connsiteY48" fmla="*/ 154807 h 19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6325" h="196325">
                    <a:moveTo>
                      <a:pt x="22529" y="154807"/>
                    </a:moveTo>
                    <a:lnTo>
                      <a:pt x="26391" y="159313"/>
                    </a:lnTo>
                    <a:lnTo>
                      <a:pt x="30253" y="163819"/>
                    </a:lnTo>
                    <a:lnTo>
                      <a:pt x="34116" y="168325"/>
                    </a:lnTo>
                    <a:lnTo>
                      <a:pt x="60185" y="154807"/>
                    </a:lnTo>
                    <a:cubicBezTo>
                      <a:pt x="65978" y="158991"/>
                      <a:pt x="72415" y="161888"/>
                      <a:pt x="78852" y="164141"/>
                    </a:cubicBezTo>
                    <a:lnTo>
                      <a:pt x="84001" y="193107"/>
                    </a:lnTo>
                    <a:lnTo>
                      <a:pt x="89795" y="193429"/>
                    </a:lnTo>
                    <a:lnTo>
                      <a:pt x="95588" y="193429"/>
                    </a:lnTo>
                    <a:lnTo>
                      <a:pt x="101381" y="193750"/>
                    </a:lnTo>
                    <a:lnTo>
                      <a:pt x="110393" y="165750"/>
                    </a:lnTo>
                    <a:cubicBezTo>
                      <a:pt x="117151" y="164463"/>
                      <a:pt x="123910" y="162210"/>
                      <a:pt x="130025" y="158991"/>
                    </a:cubicBezTo>
                    <a:lnTo>
                      <a:pt x="154164" y="175727"/>
                    </a:lnTo>
                    <a:lnTo>
                      <a:pt x="158669" y="171865"/>
                    </a:lnTo>
                    <a:lnTo>
                      <a:pt x="163175" y="168003"/>
                    </a:lnTo>
                    <a:lnTo>
                      <a:pt x="167681" y="164141"/>
                    </a:lnTo>
                    <a:lnTo>
                      <a:pt x="154164" y="138071"/>
                    </a:lnTo>
                    <a:cubicBezTo>
                      <a:pt x="158347" y="132278"/>
                      <a:pt x="161244" y="126163"/>
                      <a:pt x="163497" y="119404"/>
                    </a:cubicBezTo>
                    <a:lnTo>
                      <a:pt x="192463" y="114255"/>
                    </a:lnTo>
                    <a:lnTo>
                      <a:pt x="192785" y="108462"/>
                    </a:lnTo>
                    <a:lnTo>
                      <a:pt x="193107" y="102668"/>
                    </a:lnTo>
                    <a:lnTo>
                      <a:pt x="193429" y="96875"/>
                    </a:lnTo>
                    <a:lnTo>
                      <a:pt x="165428" y="87864"/>
                    </a:lnTo>
                    <a:cubicBezTo>
                      <a:pt x="164141" y="81105"/>
                      <a:pt x="162210" y="74346"/>
                      <a:pt x="158669" y="68231"/>
                    </a:cubicBezTo>
                    <a:lnTo>
                      <a:pt x="175405" y="44093"/>
                    </a:lnTo>
                    <a:lnTo>
                      <a:pt x="171543" y="39587"/>
                    </a:lnTo>
                    <a:lnTo>
                      <a:pt x="167681" y="35081"/>
                    </a:lnTo>
                    <a:lnTo>
                      <a:pt x="163819" y="30575"/>
                    </a:lnTo>
                    <a:lnTo>
                      <a:pt x="137749" y="43771"/>
                    </a:lnTo>
                    <a:cubicBezTo>
                      <a:pt x="131956" y="39587"/>
                      <a:pt x="125519" y="36690"/>
                      <a:pt x="119082" y="34437"/>
                    </a:cubicBezTo>
                    <a:lnTo>
                      <a:pt x="113933" y="5793"/>
                    </a:lnTo>
                    <a:lnTo>
                      <a:pt x="108140" y="5471"/>
                    </a:lnTo>
                    <a:lnTo>
                      <a:pt x="102347" y="5150"/>
                    </a:lnTo>
                    <a:lnTo>
                      <a:pt x="96553" y="4828"/>
                    </a:lnTo>
                    <a:lnTo>
                      <a:pt x="87542" y="32506"/>
                    </a:lnTo>
                    <a:cubicBezTo>
                      <a:pt x="80783" y="33794"/>
                      <a:pt x="74024" y="36047"/>
                      <a:pt x="67587" y="39265"/>
                    </a:cubicBezTo>
                    <a:lnTo>
                      <a:pt x="43771" y="22529"/>
                    </a:lnTo>
                    <a:lnTo>
                      <a:pt x="39265" y="26391"/>
                    </a:lnTo>
                    <a:lnTo>
                      <a:pt x="34759" y="30253"/>
                    </a:lnTo>
                    <a:lnTo>
                      <a:pt x="30253" y="34116"/>
                    </a:lnTo>
                    <a:lnTo>
                      <a:pt x="43449" y="60185"/>
                    </a:lnTo>
                    <a:cubicBezTo>
                      <a:pt x="39265" y="65978"/>
                      <a:pt x="36368" y="72415"/>
                      <a:pt x="34116" y="78852"/>
                    </a:cubicBezTo>
                    <a:lnTo>
                      <a:pt x="5471" y="84001"/>
                    </a:lnTo>
                    <a:lnTo>
                      <a:pt x="5471" y="90438"/>
                    </a:lnTo>
                    <a:lnTo>
                      <a:pt x="5150" y="96232"/>
                    </a:lnTo>
                    <a:lnTo>
                      <a:pt x="4828" y="102025"/>
                    </a:lnTo>
                    <a:lnTo>
                      <a:pt x="32506" y="111036"/>
                    </a:lnTo>
                    <a:cubicBezTo>
                      <a:pt x="33794" y="117795"/>
                      <a:pt x="36047" y="124554"/>
                      <a:pt x="39265" y="130669"/>
                    </a:cubicBezTo>
                    <a:lnTo>
                      <a:pt x="22529" y="154807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28" name="Freeform: Shape 34">
                <a:extLst>
                  <a:ext uri="{FF2B5EF4-FFF2-40B4-BE49-F238E27FC236}">
                    <a16:creationId xmlns:a16="http://schemas.microsoft.com/office/drawing/2014/main" id="{65C24799-F750-1C4C-B112-8D32C1B34A45}"/>
                  </a:ext>
                </a:extLst>
              </p:cNvPr>
              <p:cNvSpPr/>
              <p:nvPr/>
            </p:nvSpPr>
            <p:spPr>
              <a:xfrm>
                <a:off x="1011024" y="4964708"/>
                <a:ext cx="83680" cy="83680"/>
              </a:xfrm>
              <a:custGeom>
                <a:avLst/>
                <a:gdLst>
                  <a:gd name="connsiteX0" fmla="*/ 80139 w 83679"/>
                  <a:gd name="connsiteY0" fmla="*/ 42483 h 83679"/>
                  <a:gd name="connsiteX1" fmla="*/ 42483 w 83679"/>
                  <a:gd name="connsiteY1" fmla="*/ 80139 h 83679"/>
                  <a:gd name="connsiteX2" fmla="*/ 4828 w 83679"/>
                  <a:gd name="connsiteY2" fmla="*/ 42483 h 83679"/>
                  <a:gd name="connsiteX3" fmla="*/ 42483 w 83679"/>
                  <a:gd name="connsiteY3" fmla="*/ 4828 h 83679"/>
                  <a:gd name="connsiteX4" fmla="*/ 80139 w 83679"/>
                  <a:gd name="connsiteY4" fmla="*/ 42483 h 8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79" h="83679">
                    <a:moveTo>
                      <a:pt x="80139" y="42483"/>
                    </a:moveTo>
                    <a:cubicBezTo>
                      <a:pt x="80139" y="63280"/>
                      <a:pt x="63280" y="80139"/>
                      <a:pt x="42483" y="80139"/>
                    </a:cubicBezTo>
                    <a:cubicBezTo>
                      <a:pt x="21687" y="80139"/>
                      <a:pt x="4828" y="63280"/>
                      <a:pt x="4828" y="42483"/>
                    </a:cubicBezTo>
                    <a:cubicBezTo>
                      <a:pt x="4828" y="21687"/>
                      <a:pt x="21687" y="4828"/>
                      <a:pt x="42483" y="4828"/>
                    </a:cubicBezTo>
                    <a:cubicBezTo>
                      <a:pt x="63280" y="4828"/>
                      <a:pt x="80139" y="21687"/>
                      <a:pt x="80139" y="42483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29" name="Freeform: Shape 35">
                <a:extLst>
                  <a:ext uri="{FF2B5EF4-FFF2-40B4-BE49-F238E27FC236}">
                    <a16:creationId xmlns:a16="http://schemas.microsoft.com/office/drawing/2014/main" id="{5CA39FA3-1A36-6E4D-B8EB-3EE5EB8798A6}"/>
                  </a:ext>
                </a:extLst>
              </p:cNvPr>
              <p:cNvSpPr/>
              <p:nvPr/>
            </p:nvSpPr>
            <p:spPr>
              <a:xfrm>
                <a:off x="854285" y="5101486"/>
                <a:ext cx="399087" cy="109427"/>
              </a:xfrm>
              <a:custGeom>
                <a:avLst/>
                <a:gdLst>
                  <a:gd name="connsiteX0" fmla="*/ 53426 w 399087"/>
                  <a:gd name="connsiteY0" fmla="*/ 4833 h 109427"/>
                  <a:gd name="connsiteX1" fmla="*/ 99450 w 399087"/>
                  <a:gd name="connsiteY1" fmla="*/ 33477 h 109427"/>
                  <a:gd name="connsiteX2" fmla="*/ 302534 w 399087"/>
                  <a:gd name="connsiteY2" fmla="*/ 33477 h 109427"/>
                  <a:gd name="connsiteX3" fmla="*/ 348558 w 399087"/>
                  <a:gd name="connsiteY3" fmla="*/ 4833 h 109427"/>
                  <a:gd name="connsiteX4" fmla="*/ 397156 w 399087"/>
                  <a:gd name="connsiteY4" fmla="*/ 39592 h 109427"/>
                  <a:gd name="connsiteX5" fmla="*/ 355316 w 399087"/>
                  <a:gd name="connsiteY5" fmla="*/ 39592 h 109427"/>
                  <a:gd name="connsiteX6" fmla="*/ 355316 w 399087"/>
                  <a:gd name="connsiteY6" fmla="*/ 72742 h 109427"/>
                  <a:gd name="connsiteX7" fmla="*/ 397156 w 399087"/>
                  <a:gd name="connsiteY7" fmla="*/ 72742 h 109427"/>
                  <a:gd name="connsiteX8" fmla="*/ 348558 w 399087"/>
                  <a:gd name="connsiteY8" fmla="*/ 107501 h 109427"/>
                  <a:gd name="connsiteX9" fmla="*/ 302534 w 399087"/>
                  <a:gd name="connsiteY9" fmla="*/ 78857 h 109427"/>
                  <a:gd name="connsiteX10" fmla="*/ 99450 w 399087"/>
                  <a:gd name="connsiteY10" fmla="*/ 78857 h 109427"/>
                  <a:gd name="connsiteX11" fmla="*/ 53426 w 399087"/>
                  <a:gd name="connsiteY11" fmla="*/ 107501 h 109427"/>
                  <a:gd name="connsiteX12" fmla="*/ 4828 w 399087"/>
                  <a:gd name="connsiteY12" fmla="*/ 72742 h 109427"/>
                  <a:gd name="connsiteX13" fmla="*/ 46667 w 399087"/>
                  <a:gd name="connsiteY13" fmla="*/ 72742 h 109427"/>
                  <a:gd name="connsiteX14" fmla="*/ 46667 w 399087"/>
                  <a:gd name="connsiteY14" fmla="*/ 39592 h 109427"/>
                  <a:gd name="connsiteX15" fmla="*/ 4828 w 399087"/>
                  <a:gd name="connsiteY15" fmla="*/ 39592 h 109427"/>
                  <a:gd name="connsiteX16" fmla="*/ 53426 w 399087"/>
                  <a:gd name="connsiteY16" fmla="*/ 4833 h 10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087" h="109427">
                    <a:moveTo>
                      <a:pt x="53426" y="4833"/>
                    </a:moveTo>
                    <a:cubicBezTo>
                      <a:pt x="73702" y="4833"/>
                      <a:pt x="91404" y="16419"/>
                      <a:pt x="99450" y="33477"/>
                    </a:cubicBezTo>
                    <a:lnTo>
                      <a:pt x="302534" y="33477"/>
                    </a:lnTo>
                    <a:cubicBezTo>
                      <a:pt x="310902" y="16419"/>
                      <a:pt x="328281" y="4833"/>
                      <a:pt x="348558" y="4833"/>
                    </a:cubicBezTo>
                    <a:cubicBezTo>
                      <a:pt x="371087" y="4833"/>
                      <a:pt x="390076" y="19316"/>
                      <a:pt x="397156" y="39592"/>
                    </a:cubicBezTo>
                    <a:lnTo>
                      <a:pt x="355316" y="39592"/>
                    </a:lnTo>
                    <a:lnTo>
                      <a:pt x="355316" y="72742"/>
                    </a:lnTo>
                    <a:lnTo>
                      <a:pt x="397156" y="72742"/>
                    </a:lnTo>
                    <a:cubicBezTo>
                      <a:pt x="390076" y="93018"/>
                      <a:pt x="371087" y="107501"/>
                      <a:pt x="348558" y="107501"/>
                    </a:cubicBezTo>
                    <a:cubicBezTo>
                      <a:pt x="328281" y="107501"/>
                      <a:pt x="310902" y="95593"/>
                      <a:pt x="302534" y="78857"/>
                    </a:cubicBezTo>
                    <a:lnTo>
                      <a:pt x="99450" y="78857"/>
                    </a:lnTo>
                    <a:cubicBezTo>
                      <a:pt x="91082" y="95915"/>
                      <a:pt x="73702" y="107501"/>
                      <a:pt x="53426" y="107501"/>
                    </a:cubicBezTo>
                    <a:cubicBezTo>
                      <a:pt x="30897" y="107501"/>
                      <a:pt x="11908" y="93018"/>
                      <a:pt x="4828" y="72742"/>
                    </a:cubicBezTo>
                    <a:lnTo>
                      <a:pt x="46667" y="72742"/>
                    </a:lnTo>
                    <a:lnTo>
                      <a:pt x="46667" y="39592"/>
                    </a:lnTo>
                    <a:lnTo>
                      <a:pt x="4828" y="39592"/>
                    </a:lnTo>
                    <a:cubicBezTo>
                      <a:pt x="11908" y="19316"/>
                      <a:pt x="30897" y="4511"/>
                      <a:pt x="53426" y="4833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0" name="Freeform: Shape 36">
                <a:extLst>
                  <a:ext uri="{FF2B5EF4-FFF2-40B4-BE49-F238E27FC236}">
                    <a16:creationId xmlns:a16="http://schemas.microsoft.com/office/drawing/2014/main" id="{5B99C97D-EB54-0F46-A5DA-8113D3CE6B73}"/>
                  </a:ext>
                </a:extLst>
              </p:cNvPr>
              <p:cNvSpPr/>
              <p:nvPr/>
            </p:nvSpPr>
            <p:spPr>
              <a:xfrm>
                <a:off x="802790" y="5134320"/>
                <a:ext cx="41840" cy="41840"/>
              </a:xfrm>
              <a:custGeom>
                <a:avLst/>
                <a:gdLst>
                  <a:gd name="connsiteX0" fmla="*/ 37012 w 41839"/>
                  <a:gd name="connsiteY0" fmla="*/ 20920 h 41839"/>
                  <a:gd name="connsiteX1" fmla="*/ 20920 w 41839"/>
                  <a:gd name="connsiteY1" fmla="*/ 37012 h 41839"/>
                  <a:gd name="connsiteX2" fmla="*/ 4828 w 41839"/>
                  <a:gd name="connsiteY2" fmla="*/ 20920 h 41839"/>
                  <a:gd name="connsiteX3" fmla="*/ 20920 w 41839"/>
                  <a:gd name="connsiteY3" fmla="*/ 4828 h 41839"/>
                  <a:gd name="connsiteX4" fmla="*/ 37012 w 41839"/>
                  <a:gd name="connsiteY4" fmla="*/ 20920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9" h="41839">
                    <a:moveTo>
                      <a:pt x="37012" y="20920"/>
                    </a:moveTo>
                    <a:cubicBezTo>
                      <a:pt x="37012" y="29807"/>
                      <a:pt x="29807" y="37012"/>
                      <a:pt x="20920" y="37012"/>
                    </a:cubicBezTo>
                    <a:cubicBezTo>
                      <a:pt x="12032" y="37012"/>
                      <a:pt x="4828" y="29807"/>
                      <a:pt x="4828" y="20920"/>
                    </a:cubicBezTo>
                    <a:cubicBezTo>
                      <a:pt x="4828" y="12032"/>
                      <a:pt x="12032" y="4828"/>
                      <a:pt x="20920" y="4828"/>
                    </a:cubicBezTo>
                    <a:cubicBezTo>
                      <a:pt x="29807" y="4828"/>
                      <a:pt x="37012" y="12032"/>
                      <a:pt x="37012" y="2092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1" name="Freeform: Shape 37">
                <a:extLst>
                  <a:ext uri="{FF2B5EF4-FFF2-40B4-BE49-F238E27FC236}">
                    <a16:creationId xmlns:a16="http://schemas.microsoft.com/office/drawing/2014/main" id="{E510DAB0-211E-0F4D-9B20-9E77A2AF9C94}"/>
                  </a:ext>
                </a:extLst>
              </p:cNvPr>
              <p:cNvSpPr/>
              <p:nvPr/>
            </p:nvSpPr>
            <p:spPr>
              <a:xfrm>
                <a:off x="1037093" y="4990777"/>
                <a:ext cx="32184" cy="32184"/>
              </a:xfrm>
              <a:custGeom>
                <a:avLst/>
                <a:gdLst>
                  <a:gd name="connsiteX0" fmla="*/ 28000 w 32184"/>
                  <a:gd name="connsiteY0" fmla="*/ 16414 h 32184"/>
                  <a:gd name="connsiteX1" fmla="*/ 16414 w 32184"/>
                  <a:gd name="connsiteY1" fmla="*/ 28000 h 32184"/>
                  <a:gd name="connsiteX2" fmla="*/ 4828 w 32184"/>
                  <a:gd name="connsiteY2" fmla="*/ 16414 h 32184"/>
                  <a:gd name="connsiteX3" fmla="*/ 16414 w 32184"/>
                  <a:gd name="connsiteY3" fmla="*/ 4828 h 32184"/>
                  <a:gd name="connsiteX4" fmla="*/ 28000 w 32184"/>
                  <a:gd name="connsiteY4" fmla="*/ 16414 h 3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84" h="32184">
                    <a:moveTo>
                      <a:pt x="28000" y="16414"/>
                    </a:moveTo>
                    <a:cubicBezTo>
                      <a:pt x="28000" y="22813"/>
                      <a:pt x="22813" y="28000"/>
                      <a:pt x="16414" y="28000"/>
                    </a:cubicBezTo>
                    <a:cubicBezTo>
                      <a:pt x="10015" y="28000"/>
                      <a:pt x="4828" y="22813"/>
                      <a:pt x="4828" y="16414"/>
                    </a:cubicBezTo>
                    <a:cubicBezTo>
                      <a:pt x="4828" y="10015"/>
                      <a:pt x="10015" y="4828"/>
                      <a:pt x="16414" y="4828"/>
                    </a:cubicBezTo>
                    <a:cubicBezTo>
                      <a:pt x="22813" y="4828"/>
                      <a:pt x="28000" y="10015"/>
                      <a:pt x="28000" y="16414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530424-87F4-5047-8B67-3E484EDC664D}"/>
              </a:ext>
            </a:extLst>
          </p:cNvPr>
          <p:cNvGrpSpPr/>
          <p:nvPr/>
        </p:nvGrpSpPr>
        <p:grpSpPr>
          <a:xfrm>
            <a:off x="4989190" y="2262529"/>
            <a:ext cx="3884386" cy="800100"/>
            <a:chOff x="544800" y="3000469"/>
            <a:chExt cx="6215017" cy="1280160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236681BA-AD58-5E43-83B9-4E950995A29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4800" y="3000469"/>
              <a:ext cx="6215017" cy="1280160"/>
            </a:xfrm>
            <a:custGeom>
              <a:avLst/>
              <a:gdLst>
                <a:gd name="T0" fmla="*/ 0 w 4282"/>
                <a:gd name="T1" fmla="*/ 165 h 882"/>
                <a:gd name="T2" fmla="*/ 3847 w 4282"/>
                <a:gd name="T3" fmla="*/ 165 h 882"/>
                <a:gd name="T4" fmla="*/ 3847 w 4282"/>
                <a:gd name="T5" fmla="*/ 0 h 882"/>
                <a:gd name="T6" fmla="*/ 4282 w 4282"/>
                <a:gd name="T7" fmla="*/ 439 h 882"/>
                <a:gd name="T8" fmla="*/ 3847 w 4282"/>
                <a:gd name="T9" fmla="*/ 882 h 882"/>
                <a:gd name="T10" fmla="*/ 3847 w 4282"/>
                <a:gd name="T11" fmla="*/ 713 h 882"/>
                <a:gd name="T12" fmla="*/ 0 w 4282"/>
                <a:gd name="T13" fmla="*/ 713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2" h="882">
                  <a:moveTo>
                    <a:pt x="0" y="165"/>
                  </a:moveTo>
                  <a:lnTo>
                    <a:pt x="3847" y="165"/>
                  </a:lnTo>
                  <a:lnTo>
                    <a:pt x="3847" y="0"/>
                  </a:lnTo>
                  <a:lnTo>
                    <a:pt x="4282" y="439"/>
                  </a:lnTo>
                  <a:lnTo>
                    <a:pt x="3847" y="882"/>
                  </a:lnTo>
                  <a:lnTo>
                    <a:pt x="3847" y="713"/>
                  </a:lnTo>
                  <a:lnTo>
                    <a:pt x="0" y="713"/>
                  </a:lnTo>
                </a:path>
              </a:pathLst>
            </a:custGeom>
            <a:noFill/>
            <a:ln w="9525" cap="flat">
              <a:solidFill>
                <a:schemeClr val="tx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0" tIns="28575" rIns="57150" bIns="28575" numCol="1" anchor="ctr" anchorCtr="0" compatLnSpc="1">
              <a:prstTxWarp prst="textNoShape">
                <a:avLst/>
              </a:prstTxWarp>
            </a:bodyPr>
            <a:lstStyle/>
            <a:p>
              <a:pPr defTabSz="685730">
                <a:spcAft>
                  <a:spcPts val="1125"/>
                </a:spcAft>
              </a:pPr>
              <a:r>
                <a:rPr lang="zh-CN" altLang="en-US" sz="1500" dirty="0">
                  <a:solidFill>
                    <a:srgbClr val="414042"/>
                  </a:solidFill>
                  <a:latin typeface="Amazon Ember"/>
                </a:rPr>
                <a:t>可配置</a:t>
              </a:r>
              <a:r>
                <a:rPr lang="en-US" sz="1500" dirty="0">
                  <a:solidFill>
                    <a:srgbClr val="414042"/>
                  </a:solidFill>
                  <a:latin typeface="Amazon Ember"/>
                </a:rPr>
                <a:t> – </a:t>
              </a:r>
              <a:r>
                <a:rPr lang="zh-CN" altLang="en-US" sz="1500" dirty="0">
                  <a:solidFill>
                    <a:srgbClr val="414042"/>
                  </a:solidFill>
                  <a:latin typeface="Amazon Ember"/>
                </a:rPr>
                <a:t>将运营和业务逻辑分开</a:t>
              </a:r>
              <a:endParaRPr lang="en-US" sz="1500" dirty="0">
                <a:solidFill>
                  <a:srgbClr val="414042"/>
                </a:solidFill>
                <a:latin typeface="Amazon Ember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DF2EB3A-C8D2-6E46-A14B-3B7C4884F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136" y="3398908"/>
              <a:ext cx="665825" cy="457200"/>
              <a:chOff x="-922007" y="3632999"/>
              <a:chExt cx="482767" cy="331500"/>
            </a:xfrm>
          </p:grpSpPr>
          <p:sp>
            <p:nvSpPr>
              <p:cNvPr id="35" name="Freeform: Shape 39">
                <a:extLst>
                  <a:ext uri="{FF2B5EF4-FFF2-40B4-BE49-F238E27FC236}">
                    <a16:creationId xmlns:a16="http://schemas.microsoft.com/office/drawing/2014/main" id="{85245407-A0AB-2240-8425-536EBDE9BDF8}"/>
                  </a:ext>
                </a:extLst>
              </p:cNvPr>
              <p:cNvSpPr/>
              <p:nvPr/>
            </p:nvSpPr>
            <p:spPr>
              <a:xfrm>
                <a:off x="-922007" y="3922659"/>
                <a:ext cx="482767" cy="41840"/>
              </a:xfrm>
              <a:custGeom>
                <a:avLst/>
                <a:gdLst>
                  <a:gd name="connsiteX0" fmla="*/ 4828 w 482766"/>
                  <a:gd name="connsiteY0" fmla="*/ 4828 h 41839"/>
                  <a:gd name="connsiteX1" fmla="*/ 4828 w 482766"/>
                  <a:gd name="connsiteY1" fmla="*/ 28322 h 41839"/>
                  <a:gd name="connsiteX2" fmla="*/ 6437 w 482766"/>
                  <a:gd name="connsiteY2" fmla="*/ 29610 h 41839"/>
                  <a:gd name="connsiteX3" fmla="*/ 32828 w 482766"/>
                  <a:gd name="connsiteY3" fmla="*/ 38621 h 41839"/>
                  <a:gd name="connsiteX4" fmla="*/ 455410 w 482766"/>
                  <a:gd name="connsiteY4" fmla="*/ 38621 h 41839"/>
                  <a:gd name="connsiteX5" fmla="*/ 477295 w 482766"/>
                  <a:gd name="connsiteY5" fmla="*/ 30897 h 41839"/>
                  <a:gd name="connsiteX6" fmla="*/ 480192 w 482766"/>
                  <a:gd name="connsiteY6" fmla="*/ 28322 h 41839"/>
                  <a:gd name="connsiteX7" fmla="*/ 480192 w 482766"/>
                  <a:gd name="connsiteY7" fmla="*/ 4828 h 41839"/>
                  <a:gd name="connsiteX8" fmla="*/ 4828 w 482766"/>
                  <a:gd name="connsiteY8" fmla="*/ 4828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766" h="41839">
                    <a:moveTo>
                      <a:pt x="4828" y="4828"/>
                    </a:moveTo>
                    <a:lnTo>
                      <a:pt x="4828" y="28322"/>
                    </a:lnTo>
                    <a:lnTo>
                      <a:pt x="6437" y="29610"/>
                    </a:lnTo>
                    <a:cubicBezTo>
                      <a:pt x="14161" y="35403"/>
                      <a:pt x="23495" y="38621"/>
                      <a:pt x="32828" y="38621"/>
                    </a:cubicBezTo>
                    <a:lnTo>
                      <a:pt x="455410" y="38621"/>
                    </a:lnTo>
                    <a:cubicBezTo>
                      <a:pt x="463456" y="38621"/>
                      <a:pt x="471180" y="36047"/>
                      <a:pt x="477295" y="30897"/>
                    </a:cubicBezTo>
                    <a:lnTo>
                      <a:pt x="480192" y="28322"/>
                    </a:lnTo>
                    <a:lnTo>
                      <a:pt x="480192" y="4828"/>
                    </a:lnTo>
                    <a:lnTo>
                      <a:pt x="4828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6" name="Freeform: Shape 40">
                <a:extLst>
                  <a:ext uri="{FF2B5EF4-FFF2-40B4-BE49-F238E27FC236}">
                    <a16:creationId xmlns:a16="http://schemas.microsoft.com/office/drawing/2014/main" id="{0C5E3D9D-C8EC-9C4D-8E86-C001286EF78E}"/>
                  </a:ext>
                </a:extLst>
              </p:cNvPr>
              <p:cNvSpPr/>
              <p:nvPr/>
            </p:nvSpPr>
            <p:spPr>
              <a:xfrm>
                <a:off x="-855707" y="3655206"/>
                <a:ext cx="354029" cy="244602"/>
              </a:xfrm>
              <a:custGeom>
                <a:avLst/>
                <a:gdLst>
                  <a:gd name="connsiteX0" fmla="*/ 351776 w 354028"/>
                  <a:gd name="connsiteY0" fmla="*/ 233337 h 244601"/>
                  <a:gd name="connsiteX1" fmla="*/ 342121 w 354028"/>
                  <a:gd name="connsiteY1" fmla="*/ 242993 h 244601"/>
                  <a:gd name="connsiteX2" fmla="*/ 14483 w 354028"/>
                  <a:gd name="connsiteY2" fmla="*/ 242993 h 244601"/>
                  <a:gd name="connsiteX3" fmla="*/ 4828 w 354028"/>
                  <a:gd name="connsiteY3" fmla="*/ 233337 h 244601"/>
                  <a:gd name="connsiteX4" fmla="*/ 4828 w 354028"/>
                  <a:gd name="connsiteY4" fmla="*/ 14483 h 244601"/>
                  <a:gd name="connsiteX5" fmla="*/ 14483 w 354028"/>
                  <a:gd name="connsiteY5" fmla="*/ 4828 h 244601"/>
                  <a:gd name="connsiteX6" fmla="*/ 340190 w 354028"/>
                  <a:gd name="connsiteY6" fmla="*/ 4828 h 244601"/>
                  <a:gd name="connsiteX7" fmla="*/ 349845 w 354028"/>
                  <a:gd name="connsiteY7" fmla="*/ 14483 h 244601"/>
                  <a:gd name="connsiteX8" fmla="*/ 351776 w 354028"/>
                  <a:gd name="connsiteY8" fmla="*/ 233337 h 244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028" h="244601">
                    <a:moveTo>
                      <a:pt x="351776" y="233337"/>
                    </a:moveTo>
                    <a:cubicBezTo>
                      <a:pt x="351776" y="238487"/>
                      <a:pt x="347592" y="242993"/>
                      <a:pt x="342121" y="242993"/>
                    </a:cubicBezTo>
                    <a:lnTo>
                      <a:pt x="14483" y="242993"/>
                    </a:lnTo>
                    <a:cubicBezTo>
                      <a:pt x="9333" y="242993"/>
                      <a:pt x="4828" y="238809"/>
                      <a:pt x="4828" y="233337"/>
                    </a:cubicBezTo>
                    <a:lnTo>
                      <a:pt x="4828" y="14483"/>
                    </a:lnTo>
                    <a:cubicBezTo>
                      <a:pt x="4828" y="9333"/>
                      <a:pt x="9012" y="4828"/>
                      <a:pt x="14483" y="4828"/>
                    </a:cubicBezTo>
                    <a:lnTo>
                      <a:pt x="340190" y="4828"/>
                    </a:lnTo>
                    <a:cubicBezTo>
                      <a:pt x="345339" y="4828"/>
                      <a:pt x="349845" y="9012"/>
                      <a:pt x="349845" y="14483"/>
                    </a:cubicBezTo>
                    <a:lnTo>
                      <a:pt x="351776" y="233337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7" name="Freeform: Shape 41">
                <a:extLst>
                  <a:ext uri="{FF2B5EF4-FFF2-40B4-BE49-F238E27FC236}">
                    <a16:creationId xmlns:a16="http://schemas.microsoft.com/office/drawing/2014/main" id="{8C449993-4903-6F49-BE99-D9DF14030423}"/>
                  </a:ext>
                </a:extLst>
              </p:cNvPr>
              <p:cNvSpPr/>
              <p:nvPr/>
            </p:nvSpPr>
            <p:spPr>
              <a:xfrm>
                <a:off x="-880489" y="3632999"/>
                <a:ext cx="402306" cy="296097"/>
              </a:xfrm>
              <a:custGeom>
                <a:avLst/>
                <a:gdLst>
                  <a:gd name="connsiteX0" fmla="*/ 398765 w 402305"/>
                  <a:gd name="connsiteY0" fmla="*/ 283545 h 296096"/>
                  <a:gd name="connsiteX1" fmla="*/ 389110 w 402305"/>
                  <a:gd name="connsiteY1" fmla="*/ 293200 h 296096"/>
                  <a:gd name="connsiteX2" fmla="*/ 14483 w 402305"/>
                  <a:gd name="connsiteY2" fmla="*/ 293200 h 296096"/>
                  <a:gd name="connsiteX3" fmla="*/ 4828 w 402305"/>
                  <a:gd name="connsiteY3" fmla="*/ 283545 h 296096"/>
                  <a:gd name="connsiteX4" fmla="*/ 4828 w 402305"/>
                  <a:gd name="connsiteY4" fmla="*/ 14483 h 296096"/>
                  <a:gd name="connsiteX5" fmla="*/ 14483 w 402305"/>
                  <a:gd name="connsiteY5" fmla="*/ 4828 h 296096"/>
                  <a:gd name="connsiteX6" fmla="*/ 389110 w 402305"/>
                  <a:gd name="connsiteY6" fmla="*/ 4828 h 296096"/>
                  <a:gd name="connsiteX7" fmla="*/ 398765 w 402305"/>
                  <a:gd name="connsiteY7" fmla="*/ 14483 h 296096"/>
                  <a:gd name="connsiteX8" fmla="*/ 398765 w 402305"/>
                  <a:gd name="connsiteY8" fmla="*/ 283545 h 296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305" h="296096">
                    <a:moveTo>
                      <a:pt x="398765" y="283545"/>
                    </a:moveTo>
                    <a:cubicBezTo>
                      <a:pt x="398765" y="288695"/>
                      <a:pt x="394581" y="293200"/>
                      <a:pt x="389110" y="293200"/>
                    </a:cubicBezTo>
                    <a:lnTo>
                      <a:pt x="14483" y="293200"/>
                    </a:lnTo>
                    <a:cubicBezTo>
                      <a:pt x="9333" y="293200"/>
                      <a:pt x="4828" y="289016"/>
                      <a:pt x="4828" y="283545"/>
                    </a:cubicBezTo>
                    <a:lnTo>
                      <a:pt x="4828" y="14483"/>
                    </a:lnTo>
                    <a:cubicBezTo>
                      <a:pt x="4828" y="9333"/>
                      <a:pt x="9012" y="4828"/>
                      <a:pt x="14483" y="4828"/>
                    </a:cubicBezTo>
                    <a:lnTo>
                      <a:pt x="389110" y="4828"/>
                    </a:lnTo>
                    <a:cubicBezTo>
                      <a:pt x="394260" y="4828"/>
                      <a:pt x="398765" y="9012"/>
                      <a:pt x="398765" y="14483"/>
                    </a:cubicBezTo>
                    <a:lnTo>
                      <a:pt x="398765" y="28354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8" name="Freeform: Shape 42">
                <a:extLst>
                  <a:ext uri="{FF2B5EF4-FFF2-40B4-BE49-F238E27FC236}">
                    <a16:creationId xmlns:a16="http://schemas.microsoft.com/office/drawing/2014/main" id="{590C377A-4929-0D4B-A89B-5B9F7EE3C9D7}"/>
                  </a:ext>
                </a:extLst>
              </p:cNvPr>
              <p:cNvSpPr/>
              <p:nvPr/>
            </p:nvSpPr>
            <p:spPr>
              <a:xfrm>
                <a:off x="-712486" y="3689322"/>
                <a:ext cx="61150" cy="177014"/>
              </a:xfrm>
              <a:custGeom>
                <a:avLst/>
                <a:gdLst>
                  <a:gd name="connsiteX0" fmla="*/ 56966 w 61150"/>
                  <a:gd name="connsiteY0" fmla="*/ 4828 h 177014"/>
                  <a:gd name="connsiteX1" fmla="*/ 4828 w 61150"/>
                  <a:gd name="connsiteY1" fmla="*/ 175083 h 17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0" h="177014">
                    <a:moveTo>
                      <a:pt x="56966" y="4828"/>
                    </a:moveTo>
                    <a:lnTo>
                      <a:pt x="4828" y="175083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9" name="Freeform: Shape 43">
                <a:extLst>
                  <a:ext uri="{FF2B5EF4-FFF2-40B4-BE49-F238E27FC236}">
                    <a16:creationId xmlns:a16="http://schemas.microsoft.com/office/drawing/2014/main" id="{6F4E3E52-D937-1D43-B4BD-65F82197AA3C}"/>
                  </a:ext>
                </a:extLst>
              </p:cNvPr>
              <p:cNvSpPr/>
              <p:nvPr/>
            </p:nvSpPr>
            <p:spPr>
              <a:xfrm>
                <a:off x="-791016" y="3728908"/>
                <a:ext cx="67587" cy="80461"/>
              </a:xfrm>
              <a:custGeom>
                <a:avLst/>
                <a:gdLst>
                  <a:gd name="connsiteX0" fmla="*/ 65013 w 67587"/>
                  <a:gd name="connsiteY0" fmla="*/ 4828 h 80461"/>
                  <a:gd name="connsiteX1" fmla="*/ 4828 w 67587"/>
                  <a:gd name="connsiteY1" fmla="*/ 37978 h 80461"/>
                  <a:gd name="connsiteX2" fmla="*/ 4828 w 67587"/>
                  <a:gd name="connsiteY2" fmla="*/ 45702 h 80461"/>
                  <a:gd name="connsiteX3" fmla="*/ 65013 w 67587"/>
                  <a:gd name="connsiteY3" fmla="*/ 77565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87" h="80461">
                    <a:moveTo>
                      <a:pt x="65013" y="4828"/>
                    </a:moveTo>
                    <a:lnTo>
                      <a:pt x="4828" y="37978"/>
                    </a:lnTo>
                    <a:lnTo>
                      <a:pt x="4828" y="45702"/>
                    </a:lnTo>
                    <a:lnTo>
                      <a:pt x="65013" y="7756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40" name="Freeform: Shape 44">
                <a:extLst>
                  <a:ext uri="{FF2B5EF4-FFF2-40B4-BE49-F238E27FC236}">
                    <a16:creationId xmlns:a16="http://schemas.microsoft.com/office/drawing/2014/main" id="{F09BCDA8-E48B-904C-818C-3AF061F396F2}"/>
                  </a:ext>
                </a:extLst>
              </p:cNvPr>
              <p:cNvSpPr/>
              <p:nvPr/>
            </p:nvSpPr>
            <p:spPr>
              <a:xfrm>
                <a:off x="-637496" y="3728908"/>
                <a:ext cx="67587" cy="80461"/>
              </a:xfrm>
              <a:custGeom>
                <a:avLst/>
                <a:gdLst>
                  <a:gd name="connsiteX0" fmla="*/ 4828 w 67587"/>
                  <a:gd name="connsiteY0" fmla="*/ 4828 h 80461"/>
                  <a:gd name="connsiteX1" fmla="*/ 65334 w 67587"/>
                  <a:gd name="connsiteY1" fmla="*/ 37978 h 80461"/>
                  <a:gd name="connsiteX2" fmla="*/ 65334 w 67587"/>
                  <a:gd name="connsiteY2" fmla="*/ 45702 h 80461"/>
                  <a:gd name="connsiteX3" fmla="*/ 4828 w 67587"/>
                  <a:gd name="connsiteY3" fmla="*/ 77565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87" h="80461">
                    <a:moveTo>
                      <a:pt x="4828" y="4828"/>
                    </a:moveTo>
                    <a:lnTo>
                      <a:pt x="65334" y="37978"/>
                    </a:lnTo>
                    <a:lnTo>
                      <a:pt x="65334" y="45702"/>
                    </a:lnTo>
                    <a:lnTo>
                      <a:pt x="4828" y="7756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AE98B9-AF9C-C74D-85E5-932AF5DF8663}"/>
              </a:ext>
            </a:extLst>
          </p:cNvPr>
          <p:cNvGrpSpPr/>
          <p:nvPr/>
        </p:nvGrpSpPr>
        <p:grpSpPr>
          <a:xfrm>
            <a:off x="4989190" y="3226483"/>
            <a:ext cx="3884386" cy="800100"/>
            <a:chOff x="544800" y="5805365"/>
            <a:chExt cx="6215017" cy="1280160"/>
          </a:xfrm>
        </p:grpSpPr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3BCD444A-219F-E44E-8BC9-9BE66511B2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4800" y="5805365"/>
              <a:ext cx="6215017" cy="1280160"/>
            </a:xfrm>
            <a:custGeom>
              <a:avLst/>
              <a:gdLst>
                <a:gd name="T0" fmla="*/ 0 w 4282"/>
                <a:gd name="T1" fmla="*/ 165 h 882"/>
                <a:gd name="T2" fmla="*/ 3847 w 4282"/>
                <a:gd name="T3" fmla="*/ 165 h 882"/>
                <a:gd name="T4" fmla="*/ 3847 w 4282"/>
                <a:gd name="T5" fmla="*/ 0 h 882"/>
                <a:gd name="T6" fmla="*/ 4282 w 4282"/>
                <a:gd name="T7" fmla="*/ 439 h 882"/>
                <a:gd name="T8" fmla="*/ 3847 w 4282"/>
                <a:gd name="T9" fmla="*/ 882 h 882"/>
                <a:gd name="T10" fmla="*/ 3847 w 4282"/>
                <a:gd name="T11" fmla="*/ 713 h 882"/>
                <a:gd name="T12" fmla="*/ 0 w 4282"/>
                <a:gd name="T13" fmla="*/ 713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2" h="882">
                  <a:moveTo>
                    <a:pt x="0" y="165"/>
                  </a:moveTo>
                  <a:lnTo>
                    <a:pt x="3847" y="165"/>
                  </a:lnTo>
                  <a:lnTo>
                    <a:pt x="3847" y="0"/>
                  </a:lnTo>
                  <a:lnTo>
                    <a:pt x="4282" y="439"/>
                  </a:lnTo>
                  <a:lnTo>
                    <a:pt x="3847" y="882"/>
                  </a:lnTo>
                  <a:lnTo>
                    <a:pt x="3847" y="713"/>
                  </a:lnTo>
                  <a:lnTo>
                    <a:pt x="0" y="713"/>
                  </a:lnTo>
                </a:path>
              </a:pathLst>
            </a:custGeom>
            <a:noFill/>
            <a:ln w="9525" cap="flat">
              <a:solidFill>
                <a:schemeClr val="tx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0" tIns="28575" rIns="57150" bIns="28575" numCol="1" anchor="ctr" anchorCtr="0" compatLnSpc="1">
              <a:prstTxWarp prst="textNoShape">
                <a:avLst/>
              </a:prstTxWarp>
            </a:bodyPr>
            <a:lstStyle/>
            <a:p>
              <a:pPr defTabSz="685730">
                <a:spcAft>
                  <a:spcPts val="1125"/>
                </a:spcAft>
              </a:pPr>
              <a:r>
                <a:rPr lang="zh-CN" altLang="en-US" sz="1500" dirty="0">
                  <a:solidFill>
                    <a:srgbClr val="414042"/>
                  </a:solidFill>
                  <a:latin typeface="Amazon Ember"/>
                </a:rPr>
                <a:t>最小化功能实现的不一致性</a:t>
              </a:r>
              <a:endParaRPr lang="en-US" sz="1500" dirty="0">
                <a:solidFill>
                  <a:srgbClr val="414042"/>
                </a:solidFill>
                <a:latin typeface="Amazon Ember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75ABF39-456F-2D44-8A1F-584B2D1E58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692" y="6185470"/>
              <a:ext cx="664712" cy="548640"/>
              <a:chOff x="664326" y="6224659"/>
              <a:chExt cx="532652" cy="439640"/>
            </a:xfrm>
          </p:grpSpPr>
          <p:sp>
            <p:nvSpPr>
              <p:cNvPr id="44" name="Freeform: Shape 46">
                <a:extLst>
                  <a:ext uri="{FF2B5EF4-FFF2-40B4-BE49-F238E27FC236}">
                    <a16:creationId xmlns:a16="http://schemas.microsoft.com/office/drawing/2014/main" id="{C8D49D96-49C5-5F4F-8A73-7F50E773C782}"/>
                  </a:ext>
                </a:extLst>
              </p:cNvPr>
              <p:cNvSpPr/>
              <p:nvPr/>
            </p:nvSpPr>
            <p:spPr>
              <a:xfrm>
                <a:off x="664326" y="6332799"/>
                <a:ext cx="315408" cy="331500"/>
              </a:xfrm>
              <a:custGeom>
                <a:avLst/>
                <a:gdLst>
                  <a:gd name="connsiteX0" fmla="*/ 269384 w 315407"/>
                  <a:gd name="connsiteY0" fmla="*/ 248464 h 331499"/>
                  <a:gd name="connsiteX1" fmla="*/ 261660 w 315407"/>
                  <a:gd name="connsiteY1" fmla="*/ 233337 h 331499"/>
                  <a:gd name="connsiteX2" fmla="*/ 277430 w 315407"/>
                  <a:gd name="connsiteY2" fmla="*/ 201475 h 331499"/>
                  <a:gd name="connsiteX3" fmla="*/ 293522 w 315407"/>
                  <a:gd name="connsiteY3" fmla="*/ 198578 h 331499"/>
                  <a:gd name="connsiteX4" fmla="*/ 312833 w 315407"/>
                  <a:gd name="connsiteY4" fmla="*/ 157382 h 331499"/>
                  <a:gd name="connsiteX5" fmla="*/ 281292 w 315407"/>
                  <a:gd name="connsiteY5" fmla="*/ 147083 h 331499"/>
                  <a:gd name="connsiteX6" fmla="*/ 269706 w 315407"/>
                  <a:gd name="connsiteY6" fmla="*/ 113289 h 331499"/>
                  <a:gd name="connsiteX7" fmla="*/ 298350 w 315407"/>
                  <a:gd name="connsiteY7" fmla="*/ 71771 h 331499"/>
                  <a:gd name="connsiteX8" fmla="*/ 291591 w 315407"/>
                  <a:gd name="connsiteY8" fmla="*/ 64369 h 331499"/>
                  <a:gd name="connsiteX9" fmla="*/ 284832 w 315407"/>
                  <a:gd name="connsiteY9" fmla="*/ 56966 h 331499"/>
                  <a:gd name="connsiteX10" fmla="*/ 278074 w 315407"/>
                  <a:gd name="connsiteY10" fmla="*/ 49564 h 331499"/>
                  <a:gd name="connsiteX11" fmla="*/ 233337 w 315407"/>
                  <a:gd name="connsiteY11" fmla="*/ 72415 h 331499"/>
                  <a:gd name="connsiteX12" fmla="*/ 201153 w 315407"/>
                  <a:gd name="connsiteY12" fmla="*/ 56323 h 331499"/>
                  <a:gd name="connsiteX13" fmla="*/ 192141 w 315407"/>
                  <a:gd name="connsiteY13" fmla="*/ 6759 h 331499"/>
                  <a:gd name="connsiteX14" fmla="*/ 182164 w 315407"/>
                  <a:gd name="connsiteY14" fmla="*/ 6115 h 331499"/>
                  <a:gd name="connsiteX15" fmla="*/ 172187 w 315407"/>
                  <a:gd name="connsiteY15" fmla="*/ 5471 h 331499"/>
                  <a:gd name="connsiteX16" fmla="*/ 162210 w 315407"/>
                  <a:gd name="connsiteY16" fmla="*/ 4828 h 331499"/>
                  <a:gd name="connsiteX17" fmla="*/ 146761 w 315407"/>
                  <a:gd name="connsiteY17" fmla="*/ 52461 h 331499"/>
                  <a:gd name="connsiteX18" fmla="*/ 112646 w 315407"/>
                  <a:gd name="connsiteY18" fmla="*/ 64047 h 331499"/>
                  <a:gd name="connsiteX19" fmla="*/ 71771 w 315407"/>
                  <a:gd name="connsiteY19" fmla="*/ 35403 h 331499"/>
                  <a:gd name="connsiteX20" fmla="*/ 64369 w 315407"/>
                  <a:gd name="connsiteY20" fmla="*/ 42162 h 331499"/>
                  <a:gd name="connsiteX21" fmla="*/ 56966 w 315407"/>
                  <a:gd name="connsiteY21" fmla="*/ 48920 h 331499"/>
                  <a:gd name="connsiteX22" fmla="*/ 49564 w 315407"/>
                  <a:gd name="connsiteY22" fmla="*/ 55679 h 331499"/>
                  <a:gd name="connsiteX23" fmla="*/ 72093 w 315407"/>
                  <a:gd name="connsiteY23" fmla="*/ 99772 h 331499"/>
                  <a:gd name="connsiteX24" fmla="*/ 56001 w 315407"/>
                  <a:gd name="connsiteY24" fmla="*/ 132278 h 331499"/>
                  <a:gd name="connsiteX25" fmla="*/ 6759 w 315407"/>
                  <a:gd name="connsiteY25" fmla="*/ 141290 h 331499"/>
                  <a:gd name="connsiteX26" fmla="*/ 6115 w 315407"/>
                  <a:gd name="connsiteY26" fmla="*/ 151267 h 331499"/>
                  <a:gd name="connsiteX27" fmla="*/ 5471 w 315407"/>
                  <a:gd name="connsiteY27" fmla="*/ 161244 h 331499"/>
                  <a:gd name="connsiteX28" fmla="*/ 4828 w 315407"/>
                  <a:gd name="connsiteY28" fmla="*/ 171221 h 331499"/>
                  <a:gd name="connsiteX29" fmla="*/ 52783 w 315407"/>
                  <a:gd name="connsiteY29" fmla="*/ 186670 h 331499"/>
                  <a:gd name="connsiteX30" fmla="*/ 64369 w 315407"/>
                  <a:gd name="connsiteY30" fmla="*/ 220785 h 331499"/>
                  <a:gd name="connsiteX31" fmla="*/ 35403 w 315407"/>
                  <a:gd name="connsiteY31" fmla="*/ 261981 h 331499"/>
                  <a:gd name="connsiteX32" fmla="*/ 42162 w 315407"/>
                  <a:gd name="connsiteY32" fmla="*/ 269384 h 331499"/>
                  <a:gd name="connsiteX33" fmla="*/ 48920 w 315407"/>
                  <a:gd name="connsiteY33" fmla="*/ 276786 h 331499"/>
                  <a:gd name="connsiteX34" fmla="*/ 55679 w 315407"/>
                  <a:gd name="connsiteY34" fmla="*/ 284189 h 331499"/>
                  <a:gd name="connsiteX35" fmla="*/ 100415 w 315407"/>
                  <a:gd name="connsiteY35" fmla="*/ 261016 h 331499"/>
                  <a:gd name="connsiteX36" fmla="*/ 132600 w 315407"/>
                  <a:gd name="connsiteY36" fmla="*/ 276786 h 331499"/>
                  <a:gd name="connsiteX37" fmla="*/ 141612 w 315407"/>
                  <a:gd name="connsiteY37" fmla="*/ 326350 h 331499"/>
                  <a:gd name="connsiteX38" fmla="*/ 151589 w 315407"/>
                  <a:gd name="connsiteY38" fmla="*/ 326994 h 331499"/>
                  <a:gd name="connsiteX39" fmla="*/ 161566 w 315407"/>
                  <a:gd name="connsiteY39" fmla="*/ 327638 h 331499"/>
                  <a:gd name="connsiteX40" fmla="*/ 171543 w 315407"/>
                  <a:gd name="connsiteY40" fmla="*/ 328281 h 331499"/>
                  <a:gd name="connsiteX41" fmla="*/ 186992 w 315407"/>
                  <a:gd name="connsiteY41" fmla="*/ 280005 h 331499"/>
                  <a:gd name="connsiteX42" fmla="*/ 220785 w 315407"/>
                  <a:gd name="connsiteY42" fmla="*/ 268418 h 331499"/>
                  <a:gd name="connsiteX43" fmla="*/ 262303 w 315407"/>
                  <a:gd name="connsiteY43" fmla="*/ 297384 h 331499"/>
                  <a:gd name="connsiteX44" fmla="*/ 269706 w 315407"/>
                  <a:gd name="connsiteY44" fmla="*/ 290626 h 331499"/>
                  <a:gd name="connsiteX45" fmla="*/ 273568 w 315407"/>
                  <a:gd name="connsiteY45" fmla="*/ 287085 h 331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15407" h="331499">
                    <a:moveTo>
                      <a:pt x="269384" y="248464"/>
                    </a:moveTo>
                    <a:lnTo>
                      <a:pt x="261660" y="233337"/>
                    </a:lnTo>
                    <a:cubicBezTo>
                      <a:pt x="268740" y="223360"/>
                      <a:pt x="273890" y="212739"/>
                      <a:pt x="277430" y="201475"/>
                    </a:cubicBezTo>
                    <a:lnTo>
                      <a:pt x="293522" y="198578"/>
                    </a:lnTo>
                    <a:moveTo>
                      <a:pt x="312833" y="157382"/>
                    </a:moveTo>
                    <a:lnTo>
                      <a:pt x="281292" y="147083"/>
                    </a:lnTo>
                    <a:cubicBezTo>
                      <a:pt x="279361" y="135497"/>
                      <a:pt x="275499" y="123910"/>
                      <a:pt x="269706" y="113289"/>
                    </a:cubicBezTo>
                    <a:lnTo>
                      <a:pt x="298350" y="71771"/>
                    </a:lnTo>
                    <a:lnTo>
                      <a:pt x="291591" y="64369"/>
                    </a:lnTo>
                    <a:lnTo>
                      <a:pt x="284832" y="56966"/>
                    </a:lnTo>
                    <a:lnTo>
                      <a:pt x="278074" y="49564"/>
                    </a:lnTo>
                    <a:lnTo>
                      <a:pt x="233337" y="72415"/>
                    </a:lnTo>
                    <a:cubicBezTo>
                      <a:pt x="223360" y="65334"/>
                      <a:pt x="212417" y="59863"/>
                      <a:pt x="201153" y="56323"/>
                    </a:cubicBezTo>
                    <a:lnTo>
                      <a:pt x="192141" y="6759"/>
                    </a:lnTo>
                    <a:lnTo>
                      <a:pt x="182164" y="6115"/>
                    </a:lnTo>
                    <a:lnTo>
                      <a:pt x="172187" y="5471"/>
                    </a:lnTo>
                    <a:lnTo>
                      <a:pt x="162210" y="4828"/>
                    </a:lnTo>
                    <a:lnTo>
                      <a:pt x="146761" y="52461"/>
                    </a:lnTo>
                    <a:cubicBezTo>
                      <a:pt x="134853" y="54392"/>
                      <a:pt x="123588" y="58254"/>
                      <a:pt x="112646" y="64047"/>
                    </a:cubicBezTo>
                    <a:lnTo>
                      <a:pt x="71771" y="35403"/>
                    </a:lnTo>
                    <a:lnTo>
                      <a:pt x="64369" y="42162"/>
                    </a:lnTo>
                    <a:lnTo>
                      <a:pt x="56966" y="48920"/>
                    </a:lnTo>
                    <a:lnTo>
                      <a:pt x="49564" y="55679"/>
                    </a:lnTo>
                    <a:lnTo>
                      <a:pt x="72093" y="99772"/>
                    </a:lnTo>
                    <a:cubicBezTo>
                      <a:pt x="65013" y="109749"/>
                      <a:pt x="59541" y="120692"/>
                      <a:pt x="56001" y="132278"/>
                    </a:cubicBezTo>
                    <a:lnTo>
                      <a:pt x="6759" y="141290"/>
                    </a:lnTo>
                    <a:lnTo>
                      <a:pt x="6115" y="151267"/>
                    </a:lnTo>
                    <a:lnTo>
                      <a:pt x="5471" y="161244"/>
                    </a:lnTo>
                    <a:lnTo>
                      <a:pt x="4828" y="171221"/>
                    </a:lnTo>
                    <a:lnTo>
                      <a:pt x="52783" y="186670"/>
                    </a:lnTo>
                    <a:cubicBezTo>
                      <a:pt x="54714" y="198256"/>
                      <a:pt x="58576" y="209843"/>
                      <a:pt x="64369" y="220785"/>
                    </a:cubicBezTo>
                    <a:lnTo>
                      <a:pt x="35403" y="261981"/>
                    </a:lnTo>
                    <a:lnTo>
                      <a:pt x="42162" y="269384"/>
                    </a:lnTo>
                    <a:lnTo>
                      <a:pt x="48920" y="276786"/>
                    </a:lnTo>
                    <a:lnTo>
                      <a:pt x="55679" y="284189"/>
                    </a:lnTo>
                    <a:lnTo>
                      <a:pt x="100415" y="261016"/>
                    </a:lnTo>
                    <a:cubicBezTo>
                      <a:pt x="110393" y="268096"/>
                      <a:pt x="121335" y="273246"/>
                      <a:pt x="132600" y="276786"/>
                    </a:cubicBezTo>
                    <a:lnTo>
                      <a:pt x="141612" y="326350"/>
                    </a:lnTo>
                    <a:lnTo>
                      <a:pt x="151589" y="326994"/>
                    </a:lnTo>
                    <a:lnTo>
                      <a:pt x="161566" y="327638"/>
                    </a:lnTo>
                    <a:lnTo>
                      <a:pt x="171543" y="328281"/>
                    </a:lnTo>
                    <a:lnTo>
                      <a:pt x="186992" y="280005"/>
                    </a:lnTo>
                    <a:cubicBezTo>
                      <a:pt x="198578" y="278074"/>
                      <a:pt x="209843" y="274212"/>
                      <a:pt x="220785" y="268418"/>
                    </a:cubicBezTo>
                    <a:lnTo>
                      <a:pt x="262303" y="297384"/>
                    </a:lnTo>
                    <a:lnTo>
                      <a:pt x="269706" y="290626"/>
                    </a:lnTo>
                    <a:lnTo>
                      <a:pt x="273568" y="28708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45" name="Freeform: Shape 47">
                <a:extLst>
                  <a:ext uri="{FF2B5EF4-FFF2-40B4-BE49-F238E27FC236}">
                    <a16:creationId xmlns:a16="http://schemas.microsoft.com/office/drawing/2014/main" id="{A8C6DA6B-0065-0848-8A7F-03568DC52E2D}"/>
                  </a:ext>
                </a:extLst>
              </p:cNvPr>
              <p:cNvSpPr/>
              <p:nvPr/>
            </p:nvSpPr>
            <p:spPr>
              <a:xfrm>
                <a:off x="761844" y="6429996"/>
                <a:ext cx="138393" cy="138393"/>
              </a:xfrm>
              <a:custGeom>
                <a:avLst/>
                <a:gdLst>
                  <a:gd name="connsiteX0" fmla="*/ 134209 w 138393"/>
                  <a:gd name="connsiteY0" fmla="*/ 69518 h 138393"/>
                  <a:gd name="connsiteX1" fmla="*/ 69518 w 138393"/>
                  <a:gd name="connsiteY1" fmla="*/ 134209 h 138393"/>
                  <a:gd name="connsiteX2" fmla="*/ 4828 w 138393"/>
                  <a:gd name="connsiteY2" fmla="*/ 69518 h 138393"/>
                  <a:gd name="connsiteX3" fmla="*/ 69518 w 138393"/>
                  <a:gd name="connsiteY3" fmla="*/ 4828 h 138393"/>
                  <a:gd name="connsiteX4" fmla="*/ 134209 w 138393"/>
                  <a:gd name="connsiteY4" fmla="*/ 69518 h 13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93" h="138393">
                    <a:moveTo>
                      <a:pt x="134209" y="69518"/>
                    </a:moveTo>
                    <a:cubicBezTo>
                      <a:pt x="134209" y="105246"/>
                      <a:pt x="105246" y="134209"/>
                      <a:pt x="69518" y="134209"/>
                    </a:cubicBezTo>
                    <a:cubicBezTo>
                      <a:pt x="33791" y="134209"/>
                      <a:pt x="4828" y="105246"/>
                      <a:pt x="4828" y="69518"/>
                    </a:cubicBezTo>
                    <a:cubicBezTo>
                      <a:pt x="4828" y="33791"/>
                      <a:pt x="33791" y="4828"/>
                      <a:pt x="69518" y="4828"/>
                    </a:cubicBezTo>
                    <a:cubicBezTo>
                      <a:pt x="105246" y="4828"/>
                      <a:pt x="134209" y="33791"/>
                      <a:pt x="134209" y="6951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46" name="Freeform: Shape 48">
                <a:extLst>
                  <a:ext uri="{FF2B5EF4-FFF2-40B4-BE49-F238E27FC236}">
                    <a16:creationId xmlns:a16="http://schemas.microsoft.com/office/drawing/2014/main" id="{4403C350-416D-904C-8A40-6C7FE07EA96F}"/>
                  </a:ext>
                </a:extLst>
              </p:cNvPr>
              <p:cNvSpPr/>
              <p:nvPr/>
            </p:nvSpPr>
            <p:spPr>
              <a:xfrm>
                <a:off x="981342" y="6224659"/>
                <a:ext cx="215636" cy="196325"/>
              </a:xfrm>
              <a:custGeom>
                <a:avLst/>
                <a:gdLst>
                  <a:gd name="connsiteX0" fmla="*/ 130347 w 215635"/>
                  <a:gd name="connsiteY0" fmla="*/ 178624 h 196325"/>
                  <a:gd name="connsiteX1" fmla="*/ 143221 w 215635"/>
                  <a:gd name="connsiteY1" fmla="*/ 173474 h 196325"/>
                  <a:gd name="connsiteX2" fmla="*/ 169934 w 215635"/>
                  <a:gd name="connsiteY2" fmla="*/ 191819 h 196325"/>
                  <a:gd name="connsiteX3" fmla="*/ 174762 w 215635"/>
                  <a:gd name="connsiteY3" fmla="*/ 187635 h 196325"/>
                  <a:gd name="connsiteX4" fmla="*/ 179589 w 215635"/>
                  <a:gd name="connsiteY4" fmla="*/ 183451 h 196325"/>
                  <a:gd name="connsiteX5" fmla="*/ 184417 w 215635"/>
                  <a:gd name="connsiteY5" fmla="*/ 179267 h 196325"/>
                  <a:gd name="connsiteX6" fmla="*/ 169612 w 215635"/>
                  <a:gd name="connsiteY6" fmla="*/ 150623 h 196325"/>
                  <a:gd name="connsiteX7" fmla="*/ 179589 w 215635"/>
                  <a:gd name="connsiteY7" fmla="*/ 130347 h 196325"/>
                  <a:gd name="connsiteX8" fmla="*/ 211452 w 215635"/>
                  <a:gd name="connsiteY8" fmla="*/ 124554 h 196325"/>
                  <a:gd name="connsiteX9" fmla="*/ 211774 w 215635"/>
                  <a:gd name="connsiteY9" fmla="*/ 118117 h 196325"/>
                  <a:gd name="connsiteX10" fmla="*/ 212096 w 215635"/>
                  <a:gd name="connsiteY10" fmla="*/ 111680 h 196325"/>
                  <a:gd name="connsiteX11" fmla="*/ 212417 w 215635"/>
                  <a:gd name="connsiteY11" fmla="*/ 105243 h 196325"/>
                  <a:gd name="connsiteX12" fmla="*/ 181842 w 215635"/>
                  <a:gd name="connsiteY12" fmla="*/ 95266 h 196325"/>
                  <a:gd name="connsiteX13" fmla="*/ 174440 w 215635"/>
                  <a:gd name="connsiteY13" fmla="*/ 73702 h 196325"/>
                  <a:gd name="connsiteX14" fmla="*/ 192785 w 215635"/>
                  <a:gd name="connsiteY14" fmla="*/ 47311 h 196325"/>
                  <a:gd name="connsiteX15" fmla="*/ 188601 w 215635"/>
                  <a:gd name="connsiteY15" fmla="*/ 42483 h 196325"/>
                  <a:gd name="connsiteX16" fmla="*/ 184417 w 215635"/>
                  <a:gd name="connsiteY16" fmla="*/ 37656 h 196325"/>
                  <a:gd name="connsiteX17" fmla="*/ 180233 w 215635"/>
                  <a:gd name="connsiteY17" fmla="*/ 32828 h 196325"/>
                  <a:gd name="connsiteX18" fmla="*/ 151589 w 215635"/>
                  <a:gd name="connsiteY18" fmla="*/ 47633 h 196325"/>
                  <a:gd name="connsiteX19" fmla="*/ 130991 w 215635"/>
                  <a:gd name="connsiteY19" fmla="*/ 37334 h 196325"/>
                  <a:gd name="connsiteX20" fmla="*/ 125197 w 215635"/>
                  <a:gd name="connsiteY20" fmla="*/ 5793 h 196325"/>
                  <a:gd name="connsiteX21" fmla="*/ 118761 w 215635"/>
                  <a:gd name="connsiteY21" fmla="*/ 5471 h 196325"/>
                  <a:gd name="connsiteX22" fmla="*/ 112324 w 215635"/>
                  <a:gd name="connsiteY22" fmla="*/ 5150 h 196325"/>
                  <a:gd name="connsiteX23" fmla="*/ 105887 w 215635"/>
                  <a:gd name="connsiteY23" fmla="*/ 4828 h 196325"/>
                  <a:gd name="connsiteX24" fmla="*/ 95910 w 215635"/>
                  <a:gd name="connsiteY24" fmla="*/ 35403 h 196325"/>
                  <a:gd name="connsiteX25" fmla="*/ 74024 w 215635"/>
                  <a:gd name="connsiteY25" fmla="*/ 42805 h 196325"/>
                  <a:gd name="connsiteX26" fmla="*/ 47633 w 215635"/>
                  <a:gd name="connsiteY26" fmla="*/ 24460 h 196325"/>
                  <a:gd name="connsiteX27" fmla="*/ 42805 w 215635"/>
                  <a:gd name="connsiteY27" fmla="*/ 28644 h 196325"/>
                  <a:gd name="connsiteX28" fmla="*/ 37978 w 215635"/>
                  <a:gd name="connsiteY28" fmla="*/ 32828 h 196325"/>
                  <a:gd name="connsiteX29" fmla="*/ 33150 w 215635"/>
                  <a:gd name="connsiteY29" fmla="*/ 37012 h 196325"/>
                  <a:gd name="connsiteX30" fmla="*/ 47633 w 215635"/>
                  <a:gd name="connsiteY30" fmla="*/ 65656 h 196325"/>
                  <a:gd name="connsiteX31" fmla="*/ 37334 w 215635"/>
                  <a:gd name="connsiteY31" fmla="*/ 86254 h 196325"/>
                  <a:gd name="connsiteX32" fmla="*/ 5793 w 215635"/>
                  <a:gd name="connsiteY32" fmla="*/ 92048 h 196325"/>
                  <a:gd name="connsiteX33" fmla="*/ 5471 w 215635"/>
                  <a:gd name="connsiteY33" fmla="*/ 98484 h 196325"/>
                  <a:gd name="connsiteX34" fmla="*/ 5150 w 215635"/>
                  <a:gd name="connsiteY34" fmla="*/ 104921 h 196325"/>
                  <a:gd name="connsiteX35" fmla="*/ 4828 w 215635"/>
                  <a:gd name="connsiteY35" fmla="*/ 111358 h 196325"/>
                  <a:gd name="connsiteX36" fmla="*/ 35403 w 215635"/>
                  <a:gd name="connsiteY36" fmla="*/ 121335 h 196325"/>
                  <a:gd name="connsiteX37" fmla="*/ 42805 w 215635"/>
                  <a:gd name="connsiteY37" fmla="*/ 143221 h 196325"/>
                  <a:gd name="connsiteX38" fmla="*/ 24460 w 215635"/>
                  <a:gd name="connsiteY38" fmla="*/ 169612 h 196325"/>
                  <a:gd name="connsiteX39" fmla="*/ 28644 w 215635"/>
                  <a:gd name="connsiteY39" fmla="*/ 174440 h 196325"/>
                  <a:gd name="connsiteX40" fmla="*/ 32828 w 215635"/>
                  <a:gd name="connsiteY40" fmla="*/ 179267 h 196325"/>
                  <a:gd name="connsiteX41" fmla="*/ 37012 w 215635"/>
                  <a:gd name="connsiteY41" fmla="*/ 184095 h 196325"/>
                  <a:gd name="connsiteX42" fmla="*/ 65656 w 215635"/>
                  <a:gd name="connsiteY42" fmla="*/ 169290 h 19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15635" h="196325">
                    <a:moveTo>
                      <a:pt x="130347" y="178624"/>
                    </a:moveTo>
                    <a:cubicBezTo>
                      <a:pt x="134853" y="177336"/>
                      <a:pt x="139037" y="175405"/>
                      <a:pt x="143221" y="173474"/>
                    </a:cubicBezTo>
                    <a:lnTo>
                      <a:pt x="169934" y="191819"/>
                    </a:lnTo>
                    <a:lnTo>
                      <a:pt x="174762" y="187635"/>
                    </a:lnTo>
                    <a:lnTo>
                      <a:pt x="179589" y="183451"/>
                    </a:lnTo>
                    <a:lnTo>
                      <a:pt x="184417" y="179267"/>
                    </a:lnTo>
                    <a:lnTo>
                      <a:pt x="169612" y="150623"/>
                    </a:lnTo>
                    <a:cubicBezTo>
                      <a:pt x="174118" y="144186"/>
                      <a:pt x="177336" y="137428"/>
                      <a:pt x="179589" y="130347"/>
                    </a:cubicBezTo>
                    <a:lnTo>
                      <a:pt x="211452" y="124554"/>
                    </a:lnTo>
                    <a:lnTo>
                      <a:pt x="211774" y="118117"/>
                    </a:lnTo>
                    <a:lnTo>
                      <a:pt x="212096" y="111680"/>
                    </a:lnTo>
                    <a:lnTo>
                      <a:pt x="212417" y="105243"/>
                    </a:lnTo>
                    <a:lnTo>
                      <a:pt x="181842" y="95266"/>
                    </a:lnTo>
                    <a:cubicBezTo>
                      <a:pt x="180555" y="87864"/>
                      <a:pt x="177980" y="80461"/>
                      <a:pt x="174440" y="73702"/>
                    </a:cubicBezTo>
                    <a:lnTo>
                      <a:pt x="192785" y="47311"/>
                    </a:lnTo>
                    <a:lnTo>
                      <a:pt x="188601" y="42483"/>
                    </a:lnTo>
                    <a:lnTo>
                      <a:pt x="184417" y="37656"/>
                    </a:lnTo>
                    <a:lnTo>
                      <a:pt x="180233" y="32828"/>
                    </a:lnTo>
                    <a:lnTo>
                      <a:pt x="151589" y="47633"/>
                    </a:lnTo>
                    <a:cubicBezTo>
                      <a:pt x="145152" y="43127"/>
                      <a:pt x="138393" y="39587"/>
                      <a:pt x="130991" y="37334"/>
                    </a:cubicBezTo>
                    <a:lnTo>
                      <a:pt x="125197" y="5793"/>
                    </a:lnTo>
                    <a:lnTo>
                      <a:pt x="118761" y="5471"/>
                    </a:lnTo>
                    <a:lnTo>
                      <a:pt x="112324" y="5150"/>
                    </a:lnTo>
                    <a:lnTo>
                      <a:pt x="105887" y="4828"/>
                    </a:lnTo>
                    <a:lnTo>
                      <a:pt x="95910" y="35403"/>
                    </a:lnTo>
                    <a:cubicBezTo>
                      <a:pt x="88507" y="36690"/>
                      <a:pt x="81105" y="39265"/>
                      <a:pt x="74024" y="42805"/>
                    </a:cubicBezTo>
                    <a:lnTo>
                      <a:pt x="47633" y="24460"/>
                    </a:lnTo>
                    <a:lnTo>
                      <a:pt x="42805" y="28644"/>
                    </a:lnTo>
                    <a:lnTo>
                      <a:pt x="37978" y="32828"/>
                    </a:lnTo>
                    <a:lnTo>
                      <a:pt x="33150" y="37012"/>
                    </a:lnTo>
                    <a:lnTo>
                      <a:pt x="47633" y="65656"/>
                    </a:lnTo>
                    <a:cubicBezTo>
                      <a:pt x="43127" y="72093"/>
                      <a:pt x="39587" y="79174"/>
                      <a:pt x="37334" y="86254"/>
                    </a:cubicBezTo>
                    <a:lnTo>
                      <a:pt x="5793" y="92048"/>
                    </a:lnTo>
                    <a:lnTo>
                      <a:pt x="5471" y="98484"/>
                    </a:lnTo>
                    <a:lnTo>
                      <a:pt x="5150" y="104921"/>
                    </a:lnTo>
                    <a:lnTo>
                      <a:pt x="4828" y="111358"/>
                    </a:lnTo>
                    <a:lnTo>
                      <a:pt x="35403" y="121335"/>
                    </a:lnTo>
                    <a:cubicBezTo>
                      <a:pt x="36690" y="128738"/>
                      <a:pt x="39265" y="136140"/>
                      <a:pt x="42805" y="143221"/>
                    </a:cubicBezTo>
                    <a:lnTo>
                      <a:pt x="24460" y="169612"/>
                    </a:lnTo>
                    <a:lnTo>
                      <a:pt x="28644" y="174440"/>
                    </a:lnTo>
                    <a:lnTo>
                      <a:pt x="32828" y="179267"/>
                    </a:lnTo>
                    <a:lnTo>
                      <a:pt x="37012" y="184095"/>
                    </a:lnTo>
                    <a:lnTo>
                      <a:pt x="65656" y="16929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47" name="Freeform: Shape 49">
                <a:extLst>
                  <a:ext uri="{FF2B5EF4-FFF2-40B4-BE49-F238E27FC236}">
                    <a16:creationId xmlns:a16="http://schemas.microsoft.com/office/drawing/2014/main" id="{99DD163F-F4F8-7649-83EF-D2FCEA4752DA}"/>
                  </a:ext>
                </a:extLst>
              </p:cNvPr>
              <p:cNvSpPr/>
              <p:nvPr/>
            </p:nvSpPr>
            <p:spPr>
              <a:xfrm>
                <a:off x="1044102" y="6286453"/>
                <a:ext cx="90116" cy="90116"/>
              </a:xfrm>
              <a:custGeom>
                <a:avLst/>
                <a:gdLst>
                  <a:gd name="connsiteX0" fmla="*/ 87220 w 90116"/>
                  <a:gd name="connsiteY0" fmla="*/ 46024 h 90116"/>
                  <a:gd name="connsiteX1" fmla="*/ 46024 w 90116"/>
                  <a:gd name="connsiteY1" fmla="*/ 87220 h 90116"/>
                  <a:gd name="connsiteX2" fmla="*/ 4828 w 90116"/>
                  <a:gd name="connsiteY2" fmla="*/ 46024 h 90116"/>
                  <a:gd name="connsiteX3" fmla="*/ 46024 w 90116"/>
                  <a:gd name="connsiteY3" fmla="*/ 4828 h 90116"/>
                  <a:gd name="connsiteX4" fmla="*/ 87220 w 90116"/>
                  <a:gd name="connsiteY4" fmla="*/ 46024 h 9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16" h="90116">
                    <a:moveTo>
                      <a:pt x="87220" y="46024"/>
                    </a:moveTo>
                    <a:cubicBezTo>
                      <a:pt x="87220" y="68776"/>
                      <a:pt x="68776" y="87220"/>
                      <a:pt x="46024" y="87220"/>
                    </a:cubicBezTo>
                    <a:cubicBezTo>
                      <a:pt x="23272" y="87220"/>
                      <a:pt x="4828" y="68776"/>
                      <a:pt x="4828" y="46024"/>
                    </a:cubicBezTo>
                    <a:cubicBezTo>
                      <a:pt x="4828" y="23272"/>
                      <a:pt x="23272" y="4828"/>
                      <a:pt x="46024" y="4828"/>
                    </a:cubicBezTo>
                    <a:cubicBezTo>
                      <a:pt x="68776" y="4828"/>
                      <a:pt x="87220" y="23272"/>
                      <a:pt x="87220" y="46024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48" name="Freeform: Shape 50">
                <a:extLst>
                  <a:ext uri="{FF2B5EF4-FFF2-40B4-BE49-F238E27FC236}">
                    <a16:creationId xmlns:a16="http://schemas.microsoft.com/office/drawing/2014/main" id="{A1E7823D-C95E-0D48-89C6-1A427A46470A}"/>
                  </a:ext>
                </a:extLst>
              </p:cNvPr>
              <p:cNvSpPr/>
              <p:nvPr/>
            </p:nvSpPr>
            <p:spPr>
              <a:xfrm>
                <a:off x="962757" y="6417766"/>
                <a:ext cx="225291" cy="196325"/>
              </a:xfrm>
              <a:custGeom>
                <a:avLst/>
                <a:gdLst>
                  <a:gd name="connsiteX0" fmla="*/ 100978 w 225291"/>
                  <a:gd name="connsiteY0" fmla="*/ 11586 h 196325"/>
                  <a:gd name="connsiteX1" fmla="*/ 6678 w 225291"/>
                  <a:gd name="connsiteY1" fmla="*/ 171221 h 196325"/>
                  <a:gd name="connsiteX2" fmla="*/ 19229 w 225291"/>
                  <a:gd name="connsiteY2" fmla="*/ 193107 h 196325"/>
                  <a:gd name="connsiteX3" fmla="*/ 208152 w 225291"/>
                  <a:gd name="connsiteY3" fmla="*/ 193107 h 196325"/>
                  <a:gd name="connsiteX4" fmla="*/ 220704 w 225291"/>
                  <a:gd name="connsiteY4" fmla="*/ 171221 h 196325"/>
                  <a:gd name="connsiteX5" fmla="*/ 126404 w 225291"/>
                  <a:gd name="connsiteY5" fmla="*/ 11586 h 196325"/>
                  <a:gd name="connsiteX6" fmla="*/ 100978 w 225291"/>
                  <a:gd name="connsiteY6" fmla="*/ 11586 h 196325"/>
                  <a:gd name="connsiteX7" fmla="*/ 100978 w 225291"/>
                  <a:gd name="connsiteY7" fmla="*/ 11586 h 19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291" h="196325">
                    <a:moveTo>
                      <a:pt x="100978" y="11586"/>
                    </a:moveTo>
                    <a:cubicBezTo>
                      <a:pt x="6678" y="171221"/>
                      <a:pt x="100978" y="11586"/>
                      <a:pt x="6678" y="171221"/>
                    </a:cubicBezTo>
                    <a:cubicBezTo>
                      <a:pt x="1206" y="180233"/>
                      <a:pt x="8609" y="193107"/>
                      <a:pt x="19229" y="193107"/>
                    </a:cubicBezTo>
                    <a:cubicBezTo>
                      <a:pt x="208152" y="193107"/>
                      <a:pt x="19229" y="193107"/>
                      <a:pt x="208152" y="193107"/>
                    </a:cubicBezTo>
                    <a:cubicBezTo>
                      <a:pt x="219095" y="193107"/>
                      <a:pt x="226176" y="180555"/>
                      <a:pt x="220704" y="171221"/>
                    </a:cubicBezTo>
                    <a:cubicBezTo>
                      <a:pt x="126404" y="11586"/>
                      <a:pt x="220704" y="171221"/>
                      <a:pt x="126404" y="11586"/>
                    </a:cubicBezTo>
                    <a:cubicBezTo>
                      <a:pt x="120932" y="2575"/>
                      <a:pt x="106449" y="2575"/>
                      <a:pt x="100978" y="11586"/>
                    </a:cubicBezTo>
                    <a:lnTo>
                      <a:pt x="100978" y="11586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49" name="Freeform: Shape 51">
                <a:extLst>
                  <a:ext uri="{FF2B5EF4-FFF2-40B4-BE49-F238E27FC236}">
                    <a16:creationId xmlns:a16="http://schemas.microsoft.com/office/drawing/2014/main" id="{CB555120-F7F1-9D4A-B0C1-C2FC149B6B3A}"/>
                  </a:ext>
                </a:extLst>
              </p:cNvPr>
              <p:cNvSpPr/>
              <p:nvPr/>
            </p:nvSpPr>
            <p:spPr>
              <a:xfrm>
                <a:off x="1064861" y="6481974"/>
                <a:ext cx="22529" cy="102990"/>
              </a:xfrm>
              <a:custGeom>
                <a:avLst/>
                <a:gdLst>
                  <a:gd name="connsiteX0" fmla="*/ 11425 w 22529"/>
                  <a:gd name="connsiteY0" fmla="*/ 101864 h 102990"/>
                  <a:gd name="connsiteX1" fmla="*/ 4989 w 22529"/>
                  <a:gd name="connsiteY1" fmla="*/ 99289 h 102990"/>
                  <a:gd name="connsiteX2" fmla="*/ 2414 w 22529"/>
                  <a:gd name="connsiteY2" fmla="*/ 92852 h 102990"/>
                  <a:gd name="connsiteX3" fmla="*/ 4989 w 22529"/>
                  <a:gd name="connsiteY3" fmla="*/ 86415 h 102990"/>
                  <a:gd name="connsiteX4" fmla="*/ 11425 w 22529"/>
                  <a:gd name="connsiteY4" fmla="*/ 83840 h 102990"/>
                  <a:gd name="connsiteX5" fmla="*/ 17862 w 22529"/>
                  <a:gd name="connsiteY5" fmla="*/ 86415 h 102990"/>
                  <a:gd name="connsiteX6" fmla="*/ 20437 w 22529"/>
                  <a:gd name="connsiteY6" fmla="*/ 92852 h 102990"/>
                  <a:gd name="connsiteX7" fmla="*/ 17862 w 22529"/>
                  <a:gd name="connsiteY7" fmla="*/ 99289 h 102990"/>
                  <a:gd name="connsiteX8" fmla="*/ 11425 w 22529"/>
                  <a:gd name="connsiteY8" fmla="*/ 101864 h 102990"/>
                  <a:gd name="connsiteX9" fmla="*/ 5632 w 22529"/>
                  <a:gd name="connsiteY9" fmla="*/ 71289 h 102990"/>
                  <a:gd name="connsiteX10" fmla="*/ 3701 w 22529"/>
                  <a:gd name="connsiteY10" fmla="*/ 4345 h 102990"/>
                  <a:gd name="connsiteX11" fmla="*/ 11425 w 22529"/>
                  <a:gd name="connsiteY11" fmla="*/ 2414 h 102990"/>
                  <a:gd name="connsiteX12" fmla="*/ 19150 w 22529"/>
                  <a:gd name="connsiteY12" fmla="*/ 4345 h 102990"/>
                  <a:gd name="connsiteX13" fmla="*/ 17219 w 22529"/>
                  <a:gd name="connsiteY13" fmla="*/ 71289 h 102990"/>
                  <a:gd name="connsiteX14" fmla="*/ 5632 w 22529"/>
                  <a:gd name="connsiteY14" fmla="*/ 71289 h 10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529" h="102990">
                    <a:moveTo>
                      <a:pt x="11425" y="101864"/>
                    </a:moveTo>
                    <a:cubicBezTo>
                      <a:pt x="8851" y="101864"/>
                      <a:pt x="6598" y="100898"/>
                      <a:pt x="4989" y="99289"/>
                    </a:cubicBezTo>
                    <a:cubicBezTo>
                      <a:pt x="3379" y="97680"/>
                      <a:pt x="2414" y="95427"/>
                      <a:pt x="2414" y="92852"/>
                    </a:cubicBezTo>
                    <a:cubicBezTo>
                      <a:pt x="2414" y="90277"/>
                      <a:pt x="3379" y="88024"/>
                      <a:pt x="4989" y="86415"/>
                    </a:cubicBezTo>
                    <a:cubicBezTo>
                      <a:pt x="6598" y="84806"/>
                      <a:pt x="8851" y="83840"/>
                      <a:pt x="11425" y="83840"/>
                    </a:cubicBezTo>
                    <a:cubicBezTo>
                      <a:pt x="14000" y="83840"/>
                      <a:pt x="16253" y="84806"/>
                      <a:pt x="17862" y="86415"/>
                    </a:cubicBezTo>
                    <a:cubicBezTo>
                      <a:pt x="19472" y="88024"/>
                      <a:pt x="20437" y="90277"/>
                      <a:pt x="20437" y="92852"/>
                    </a:cubicBezTo>
                    <a:cubicBezTo>
                      <a:pt x="20437" y="95427"/>
                      <a:pt x="19472" y="97680"/>
                      <a:pt x="17862" y="99289"/>
                    </a:cubicBezTo>
                    <a:cubicBezTo>
                      <a:pt x="16253" y="100898"/>
                      <a:pt x="14000" y="101864"/>
                      <a:pt x="11425" y="101864"/>
                    </a:cubicBezTo>
                    <a:close/>
                    <a:moveTo>
                      <a:pt x="5632" y="71289"/>
                    </a:moveTo>
                    <a:lnTo>
                      <a:pt x="3701" y="4345"/>
                    </a:lnTo>
                    <a:cubicBezTo>
                      <a:pt x="5954" y="3058"/>
                      <a:pt x="8529" y="2414"/>
                      <a:pt x="11425" y="2414"/>
                    </a:cubicBezTo>
                    <a:cubicBezTo>
                      <a:pt x="14000" y="2414"/>
                      <a:pt x="16575" y="3058"/>
                      <a:pt x="19150" y="4345"/>
                    </a:cubicBezTo>
                    <a:lnTo>
                      <a:pt x="17219" y="71289"/>
                    </a:lnTo>
                    <a:lnTo>
                      <a:pt x="5632" y="71289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50" name="Freeform: Shape 52">
                <a:extLst>
                  <a:ext uri="{FF2B5EF4-FFF2-40B4-BE49-F238E27FC236}">
                    <a16:creationId xmlns:a16="http://schemas.microsoft.com/office/drawing/2014/main" id="{570F5AC5-CF0A-984B-8EFF-5CED473F966A}"/>
                  </a:ext>
                </a:extLst>
              </p:cNvPr>
              <p:cNvSpPr/>
              <p:nvPr/>
            </p:nvSpPr>
            <p:spPr>
              <a:xfrm>
                <a:off x="808834" y="6476985"/>
                <a:ext cx="45058" cy="45058"/>
              </a:xfrm>
              <a:custGeom>
                <a:avLst/>
                <a:gdLst>
                  <a:gd name="connsiteX0" fmla="*/ 40231 w 45058"/>
                  <a:gd name="connsiteY0" fmla="*/ 22529 h 45058"/>
                  <a:gd name="connsiteX1" fmla="*/ 22529 w 45058"/>
                  <a:gd name="connsiteY1" fmla="*/ 40231 h 45058"/>
                  <a:gd name="connsiteX2" fmla="*/ 4828 w 45058"/>
                  <a:gd name="connsiteY2" fmla="*/ 22529 h 45058"/>
                  <a:gd name="connsiteX3" fmla="*/ 22529 w 45058"/>
                  <a:gd name="connsiteY3" fmla="*/ 4828 h 45058"/>
                  <a:gd name="connsiteX4" fmla="*/ 40231 w 45058"/>
                  <a:gd name="connsiteY4" fmla="*/ 22529 h 4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58" h="45058">
                    <a:moveTo>
                      <a:pt x="40231" y="22529"/>
                    </a:moveTo>
                    <a:cubicBezTo>
                      <a:pt x="40231" y="32305"/>
                      <a:pt x="32305" y="40231"/>
                      <a:pt x="22529" y="40231"/>
                    </a:cubicBezTo>
                    <a:cubicBezTo>
                      <a:pt x="12753" y="40231"/>
                      <a:pt x="4828" y="32305"/>
                      <a:pt x="4828" y="22529"/>
                    </a:cubicBezTo>
                    <a:cubicBezTo>
                      <a:pt x="4828" y="12753"/>
                      <a:pt x="12753" y="4828"/>
                      <a:pt x="22529" y="4828"/>
                    </a:cubicBezTo>
                    <a:cubicBezTo>
                      <a:pt x="32305" y="4828"/>
                      <a:pt x="40231" y="12753"/>
                      <a:pt x="40231" y="22529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51" name="Freeform: Shape 53">
                <a:extLst>
                  <a:ext uri="{FF2B5EF4-FFF2-40B4-BE49-F238E27FC236}">
                    <a16:creationId xmlns:a16="http://schemas.microsoft.com/office/drawing/2014/main" id="{AD7AFF5C-90DA-A748-B4AD-F6AE6CBC7D0A}"/>
                  </a:ext>
                </a:extLst>
              </p:cNvPr>
              <p:cNvSpPr/>
              <p:nvPr/>
            </p:nvSpPr>
            <p:spPr>
              <a:xfrm>
                <a:off x="1072746" y="6315097"/>
                <a:ext cx="32184" cy="32184"/>
              </a:xfrm>
              <a:custGeom>
                <a:avLst/>
                <a:gdLst>
                  <a:gd name="connsiteX0" fmla="*/ 29932 w 32184"/>
                  <a:gd name="connsiteY0" fmla="*/ 17380 h 32184"/>
                  <a:gd name="connsiteX1" fmla="*/ 17380 w 32184"/>
                  <a:gd name="connsiteY1" fmla="*/ 29932 h 32184"/>
                  <a:gd name="connsiteX2" fmla="*/ 4828 w 32184"/>
                  <a:gd name="connsiteY2" fmla="*/ 17380 h 32184"/>
                  <a:gd name="connsiteX3" fmla="*/ 17380 w 32184"/>
                  <a:gd name="connsiteY3" fmla="*/ 4828 h 32184"/>
                  <a:gd name="connsiteX4" fmla="*/ 29932 w 32184"/>
                  <a:gd name="connsiteY4" fmla="*/ 17380 h 3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84" h="32184">
                    <a:moveTo>
                      <a:pt x="29932" y="17380"/>
                    </a:moveTo>
                    <a:cubicBezTo>
                      <a:pt x="29932" y="24312"/>
                      <a:pt x="24312" y="29932"/>
                      <a:pt x="17380" y="29932"/>
                    </a:cubicBezTo>
                    <a:cubicBezTo>
                      <a:pt x="10447" y="29932"/>
                      <a:pt x="4828" y="24312"/>
                      <a:pt x="4828" y="17380"/>
                    </a:cubicBezTo>
                    <a:cubicBezTo>
                      <a:pt x="4828" y="10447"/>
                      <a:pt x="10447" y="4828"/>
                      <a:pt x="17380" y="4828"/>
                    </a:cubicBezTo>
                    <a:cubicBezTo>
                      <a:pt x="24312" y="4828"/>
                      <a:pt x="29932" y="10447"/>
                      <a:pt x="29932" y="1738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324">
                  <a:solidFill>
                    <a:srgbClr val="414042"/>
                  </a:solidFill>
                  <a:latin typeface="Amazon Ember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1347BE8-D973-E14C-9C8B-FC603E3FE58F}"/>
              </a:ext>
            </a:extLst>
          </p:cNvPr>
          <p:cNvSpPr txBox="1"/>
          <p:nvPr/>
        </p:nvSpPr>
        <p:spPr>
          <a:xfrm>
            <a:off x="1645886" y="1994756"/>
            <a:ext cx="1475804" cy="1268296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zh-CN" altLang="en-US" sz="1250" b="1" dirty="0">
                <a:solidFill>
                  <a:srgbClr val="414042"/>
                </a:solidFill>
                <a:latin typeface="Amazon Ember"/>
              </a:rPr>
              <a:t>代理</a:t>
            </a:r>
            <a:endParaRPr lang="en-US" sz="1250" b="1" dirty="0">
              <a:solidFill>
                <a:srgbClr val="414042"/>
              </a:solidFill>
              <a:latin typeface="Amazon Ember"/>
            </a:endParaRPr>
          </a:p>
          <a:p>
            <a:pPr defTabSz="685730"/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监控</a:t>
            </a:r>
            <a:endParaRPr lang="en-US" sz="1250" dirty="0">
              <a:solidFill>
                <a:srgbClr val="414042"/>
              </a:solidFill>
              <a:latin typeface="Amazon Ember"/>
            </a:endParaRPr>
          </a:p>
          <a:p>
            <a:pPr defTabSz="685730"/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路由</a:t>
            </a:r>
            <a:endParaRPr lang="en-US" sz="1250" dirty="0">
              <a:solidFill>
                <a:srgbClr val="414042"/>
              </a:solidFill>
              <a:latin typeface="Amazon Ember"/>
            </a:endParaRPr>
          </a:p>
          <a:p>
            <a:pPr defTabSz="685730"/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发现</a:t>
            </a:r>
            <a:endParaRPr lang="en-US" altLang="zh-CN" sz="1250" dirty="0">
              <a:solidFill>
                <a:srgbClr val="414042"/>
              </a:solidFill>
              <a:latin typeface="Amazon Ember"/>
            </a:endParaRPr>
          </a:p>
          <a:p>
            <a:pPr defTabSz="685730"/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部署</a:t>
            </a:r>
            <a:endParaRPr lang="en-US" sz="1250" dirty="0">
              <a:solidFill>
                <a:srgbClr val="414042"/>
              </a:solidFill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90406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B35B59-F9C8-7940-90B8-36EB488E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开源方案：</a:t>
            </a:r>
            <a:r>
              <a:rPr lang="en-US" altLang="zh-CN" dirty="0" err="1">
                <a:solidFill>
                  <a:schemeClr val="tx1"/>
                </a:solidFill>
              </a:rPr>
              <a:t>Istio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BEA76-4AFD-1A40-BD14-843F7497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2976"/>
            <a:ext cx="9144000" cy="42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19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0E2DF77-5753-4077-A9A0-07D36125ECBD}"/>
              </a:ext>
            </a:extLst>
          </p:cNvPr>
          <p:cNvSpPr/>
          <p:nvPr/>
        </p:nvSpPr>
        <p:spPr bwMode="auto">
          <a:xfrm>
            <a:off x="336351" y="1152426"/>
            <a:ext cx="2838648" cy="283864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A2242-B10A-F745-9914-8D581BF3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AWS App Mesh</a:t>
            </a:r>
            <a:r>
              <a:rPr lang="zh-CN" altLang="en-US" sz="2400" dirty="0"/>
              <a:t>介绍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DC2A4-2B02-8444-8905-2A5FF14E3F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63938" y="1063033"/>
            <a:ext cx="5580062" cy="941171"/>
          </a:xfrm>
        </p:spPr>
        <p:txBody>
          <a:bodyPr/>
          <a:lstStyle/>
          <a:p>
            <a:pPr>
              <a:spcBef>
                <a:spcPts val="375"/>
              </a:spcBef>
            </a:pPr>
            <a:r>
              <a:rPr lang="en-US" dirty="0" err="1">
                <a:solidFill>
                  <a:srgbClr val="4140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一个全托管的服务网格</a:t>
            </a:r>
            <a:endParaRPr lang="en-US" dirty="0">
              <a:solidFill>
                <a:srgbClr val="4140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375"/>
              </a:spcBef>
            </a:pPr>
            <a:endParaRPr lang="en-US" sz="1250" dirty="0">
              <a:solidFill>
                <a:srgbClr val="4140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375"/>
              </a:spcBef>
            </a:pPr>
            <a:r>
              <a:rPr lang="en-US" sz="1600" dirty="0" err="1">
                <a:solidFill>
                  <a:srgbClr val="4140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利用</a:t>
            </a:r>
            <a:r>
              <a:rPr lang="en-US" altLang="zh-CN" sz="1600" dirty="0" err="1">
                <a:solidFill>
                  <a:srgbClr val="4140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Sidecar</a:t>
            </a:r>
            <a:r>
              <a:rPr lang="zh-CN" altLang="en-US" sz="1600" dirty="0">
                <a:solidFill>
                  <a:srgbClr val="4140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代理机制</a:t>
            </a:r>
            <a:endParaRPr lang="en-US" sz="1600" dirty="0">
              <a:solidFill>
                <a:srgbClr val="4140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375"/>
              </a:spcBef>
            </a:pPr>
            <a:endParaRPr lang="en-US" sz="1250" dirty="0">
              <a:solidFill>
                <a:srgbClr val="4140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375"/>
              </a:spcBef>
            </a:pPr>
            <a:r>
              <a:rPr lang="en-US" sz="1250" dirty="0">
                <a:solidFill>
                  <a:srgbClr val="414042"/>
                </a:solidFill>
              </a:rPr>
              <a:t>App Mesh is a service mesh</a:t>
            </a:r>
            <a:endParaRPr lang="en-US" dirty="0">
              <a:solidFill>
                <a:srgbClr val="4140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FC548-5ADA-7E43-8F4E-68C8FB212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0" y="1821166"/>
            <a:ext cx="3329189" cy="1241393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BEBD7B5B-9E84-FA4A-AB93-ED3FA0FF4359}"/>
              </a:ext>
            </a:extLst>
          </p:cNvPr>
          <p:cNvGrpSpPr/>
          <p:nvPr/>
        </p:nvGrpSpPr>
        <p:grpSpPr>
          <a:xfrm>
            <a:off x="3379154" y="2922195"/>
            <a:ext cx="5497507" cy="1821374"/>
            <a:chOff x="201930" y="1496860"/>
            <a:chExt cx="8741880" cy="289626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CF5C548-D495-C648-AB6E-2CCC3E1BA6D1}"/>
                </a:ext>
              </a:extLst>
            </p:cNvPr>
            <p:cNvSpPr/>
            <p:nvPr/>
          </p:nvSpPr>
          <p:spPr>
            <a:xfrm>
              <a:off x="201930" y="3181253"/>
              <a:ext cx="2114550" cy="9810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685730"/>
              <a:r>
                <a:rPr lang="en-US" sz="1100" dirty="0" err="1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不需要开发构建和维护</a:t>
              </a:r>
              <a:endParaRPr lang="en-US" sz="11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14B3B7B-C6F9-0040-9EA2-38C7A4D4ABB4}"/>
                </a:ext>
              </a:extLst>
            </p:cNvPr>
            <p:cNvSpPr/>
            <p:nvPr/>
          </p:nvSpPr>
          <p:spPr>
            <a:xfrm>
              <a:off x="2411040" y="3181254"/>
              <a:ext cx="2114550" cy="121187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685730"/>
              <a:r>
                <a:rPr lang="en-US" sz="1100" dirty="0" err="1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不依赖于应用程序部署平台</a:t>
              </a:r>
              <a:r>
                <a:rPr lang="en-US" sz="11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br>
                <a:rPr lang="en-US" sz="11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0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</a:t>
              </a:r>
              <a:r>
                <a:rPr lang="en-US" sz="1000" dirty="0" err="1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例如</a:t>
              </a:r>
              <a:r>
                <a:rPr lang="zh-CN" altLang="en-US" sz="10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：容器编排</a:t>
              </a:r>
              <a:r>
                <a:rPr lang="en-US" sz="10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)</a:t>
              </a:r>
              <a:endParaRPr lang="en-US" sz="11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51E902F-B970-824F-8809-62D458AE1250}"/>
                </a:ext>
              </a:extLst>
            </p:cNvPr>
            <p:cNvSpPr/>
            <p:nvPr/>
          </p:nvSpPr>
          <p:spPr>
            <a:xfrm>
              <a:off x="4620150" y="3181253"/>
              <a:ext cx="2114550" cy="7502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685730"/>
              <a:r>
                <a:rPr lang="en-US" sz="1100" dirty="0" err="1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适用于不同计算平台</a:t>
              </a:r>
              <a:endParaRPr lang="en-US" sz="11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C4F061D-DE70-1E47-B697-3344CE31F47E}"/>
                </a:ext>
              </a:extLst>
            </p:cNvPr>
            <p:cNvSpPr/>
            <p:nvPr/>
          </p:nvSpPr>
          <p:spPr>
            <a:xfrm>
              <a:off x="6829260" y="3181253"/>
              <a:ext cx="2114550" cy="7502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685730"/>
              <a:r>
                <a:rPr lang="zh-CN" altLang="en-US" sz="11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可靠地存储和分发配置</a:t>
              </a:r>
              <a:endParaRPr lang="en-US" sz="11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99CE777-0D96-A448-8956-2A216C54E986}"/>
                </a:ext>
              </a:extLst>
            </p:cNvPr>
            <p:cNvGrpSpPr/>
            <p:nvPr/>
          </p:nvGrpSpPr>
          <p:grpSpPr>
            <a:xfrm>
              <a:off x="432640" y="1675022"/>
              <a:ext cx="1669555" cy="1146426"/>
              <a:chOff x="11262940" y="2987230"/>
              <a:chExt cx="409681" cy="281314"/>
            </a:xfrm>
          </p:grpSpPr>
          <p:sp>
            <p:nvSpPr>
              <p:cNvPr id="113" name="Freeform: Shape 200">
                <a:extLst>
                  <a:ext uri="{FF2B5EF4-FFF2-40B4-BE49-F238E27FC236}">
                    <a16:creationId xmlns:a16="http://schemas.microsoft.com/office/drawing/2014/main" id="{8405F7CD-0387-584F-AD06-CD628CAFD620}"/>
                  </a:ext>
                </a:extLst>
              </p:cNvPr>
              <p:cNvSpPr/>
              <p:nvPr/>
            </p:nvSpPr>
            <p:spPr>
              <a:xfrm>
                <a:off x="11262940" y="3233038"/>
                <a:ext cx="409681" cy="35506"/>
              </a:xfrm>
              <a:custGeom>
                <a:avLst/>
                <a:gdLst>
                  <a:gd name="connsiteX0" fmla="*/ 4097 w 409680"/>
                  <a:gd name="connsiteY0" fmla="*/ 4097 h 35505"/>
                  <a:gd name="connsiteX1" fmla="*/ 4097 w 409680"/>
                  <a:gd name="connsiteY1" fmla="*/ 24035 h 35505"/>
                  <a:gd name="connsiteX2" fmla="*/ 5462 w 409680"/>
                  <a:gd name="connsiteY2" fmla="*/ 25127 h 35505"/>
                  <a:gd name="connsiteX3" fmla="*/ 27858 w 409680"/>
                  <a:gd name="connsiteY3" fmla="*/ 32774 h 35505"/>
                  <a:gd name="connsiteX4" fmla="*/ 386466 w 409680"/>
                  <a:gd name="connsiteY4" fmla="*/ 32774 h 35505"/>
                  <a:gd name="connsiteX5" fmla="*/ 405038 w 409680"/>
                  <a:gd name="connsiteY5" fmla="*/ 26220 h 35505"/>
                  <a:gd name="connsiteX6" fmla="*/ 407496 w 409680"/>
                  <a:gd name="connsiteY6" fmla="*/ 24035 h 35505"/>
                  <a:gd name="connsiteX7" fmla="*/ 407496 w 409680"/>
                  <a:gd name="connsiteY7" fmla="*/ 4097 h 35505"/>
                  <a:gd name="connsiteX8" fmla="*/ 4097 w 409680"/>
                  <a:gd name="connsiteY8" fmla="*/ 4097 h 35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680" h="35505">
                    <a:moveTo>
                      <a:pt x="4097" y="4097"/>
                    </a:moveTo>
                    <a:lnTo>
                      <a:pt x="4097" y="24035"/>
                    </a:lnTo>
                    <a:lnTo>
                      <a:pt x="5462" y="25127"/>
                    </a:lnTo>
                    <a:cubicBezTo>
                      <a:pt x="12017" y="30043"/>
                      <a:pt x="19938" y="32774"/>
                      <a:pt x="27858" y="32774"/>
                    </a:cubicBezTo>
                    <a:lnTo>
                      <a:pt x="386466" y="32774"/>
                    </a:lnTo>
                    <a:cubicBezTo>
                      <a:pt x="393294" y="32774"/>
                      <a:pt x="399848" y="30589"/>
                      <a:pt x="405038" y="26220"/>
                    </a:cubicBezTo>
                    <a:lnTo>
                      <a:pt x="407496" y="24035"/>
                    </a:lnTo>
                    <a:lnTo>
                      <a:pt x="407496" y="4097"/>
                    </a:lnTo>
                    <a:lnTo>
                      <a:pt x="4097" y="4097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14" name="Freeform: Shape 201">
                <a:extLst>
                  <a:ext uri="{FF2B5EF4-FFF2-40B4-BE49-F238E27FC236}">
                    <a16:creationId xmlns:a16="http://schemas.microsoft.com/office/drawing/2014/main" id="{E0F9F528-870D-C54B-AEB3-B177840C1DDD}"/>
                  </a:ext>
                </a:extLst>
              </p:cNvPr>
              <p:cNvSpPr/>
              <p:nvPr/>
            </p:nvSpPr>
            <p:spPr>
              <a:xfrm>
                <a:off x="11319203" y="3006075"/>
                <a:ext cx="300433" cy="207572"/>
              </a:xfrm>
              <a:custGeom>
                <a:avLst/>
                <a:gdLst>
                  <a:gd name="connsiteX0" fmla="*/ 298521 w 300432"/>
                  <a:gd name="connsiteY0" fmla="*/ 198012 h 207571"/>
                  <a:gd name="connsiteX1" fmla="*/ 290327 w 300432"/>
                  <a:gd name="connsiteY1" fmla="*/ 206206 h 207571"/>
                  <a:gd name="connsiteX2" fmla="*/ 12290 w 300432"/>
                  <a:gd name="connsiteY2" fmla="*/ 206206 h 207571"/>
                  <a:gd name="connsiteX3" fmla="*/ 4097 w 300432"/>
                  <a:gd name="connsiteY3" fmla="*/ 198012 h 207571"/>
                  <a:gd name="connsiteX4" fmla="*/ 4097 w 300432"/>
                  <a:gd name="connsiteY4" fmla="*/ 12290 h 207571"/>
                  <a:gd name="connsiteX5" fmla="*/ 12290 w 300432"/>
                  <a:gd name="connsiteY5" fmla="*/ 4097 h 207571"/>
                  <a:gd name="connsiteX6" fmla="*/ 288688 w 300432"/>
                  <a:gd name="connsiteY6" fmla="*/ 4097 h 207571"/>
                  <a:gd name="connsiteX7" fmla="*/ 296882 w 300432"/>
                  <a:gd name="connsiteY7" fmla="*/ 12290 h 207571"/>
                  <a:gd name="connsiteX8" fmla="*/ 298521 w 300432"/>
                  <a:gd name="connsiteY8" fmla="*/ 198012 h 207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432" h="207571">
                    <a:moveTo>
                      <a:pt x="298521" y="198012"/>
                    </a:moveTo>
                    <a:cubicBezTo>
                      <a:pt x="298521" y="202382"/>
                      <a:pt x="294970" y="206206"/>
                      <a:pt x="290327" y="206206"/>
                    </a:cubicBezTo>
                    <a:lnTo>
                      <a:pt x="12290" y="206206"/>
                    </a:lnTo>
                    <a:cubicBezTo>
                      <a:pt x="7920" y="206206"/>
                      <a:pt x="4097" y="202655"/>
                      <a:pt x="4097" y="198012"/>
                    </a:cubicBezTo>
                    <a:lnTo>
                      <a:pt x="4097" y="12290"/>
                    </a:lnTo>
                    <a:cubicBezTo>
                      <a:pt x="4097" y="7920"/>
                      <a:pt x="7647" y="4097"/>
                      <a:pt x="12290" y="4097"/>
                    </a:cubicBezTo>
                    <a:lnTo>
                      <a:pt x="288688" y="4097"/>
                    </a:lnTo>
                    <a:cubicBezTo>
                      <a:pt x="293058" y="4097"/>
                      <a:pt x="296882" y="7647"/>
                      <a:pt x="296882" y="12290"/>
                    </a:cubicBezTo>
                    <a:lnTo>
                      <a:pt x="298521" y="198012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15" name="Freeform: Shape 202">
                <a:extLst>
                  <a:ext uri="{FF2B5EF4-FFF2-40B4-BE49-F238E27FC236}">
                    <a16:creationId xmlns:a16="http://schemas.microsoft.com/office/drawing/2014/main" id="{021506AA-AB5C-A543-89B6-1DFE72E3D2F2}"/>
                  </a:ext>
                </a:extLst>
              </p:cNvPr>
              <p:cNvSpPr/>
              <p:nvPr/>
            </p:nvSpPr>
            <p:spPr>
              <a:xfrm>
                <a:off x="11298173" y="2987230"/>
                <a:ext cx="341401" cy="251271"/>
              </a:xfrm>
              <a:custGeom>
                <a:avLst/>
                <a:gdLst>
                  <a:gd name="connsiteX0" fmla="*/ 338396 w 341400"/>
                  <a:gd name="connsiteY0" fmla="*/ 240619 h 251270"/>
                  <a:gd name="connsiteX1" fmla="*/ 330203 w 341400"/>
                  <a:gd name="connsiteY1" fmla="*/ 248813 h 251270"/>
                  <a:gd name="connsiteX2" fmla="*/ 12290 w 341400"/>
                  <a:gd name="connsiteY2" fmla="*/ 248813 h 251270"/>
                  <a:gd name="connsiteX3" fmla="*/ 4097 w 341400"/>
                  <a:gd name="connsiteY3" fmla="*/ 240619 h 251270"/>
                  <a:gd name="connsiteX4" fmla="*/ 4097 w 341400"/>
                  <a:gd name="connsiteY4" fmla="*/ 12290 h 251270"/>
                  <a:gd name="connsiteX5" fmla="*/ 12290 w 341400"/>
                  <a:gd name="connsiteY5" fmla="*/ 4097 h 251270"/>
                  <a:gd name="connsiteX6" fmla="*/ 330203 w 341400"/>
                  <a:gd name="connsiteY6" fmla="*/ 4097 h 251270"/>
                  <a:gd name="connsiteX7" fmla="*/ 338396 w 341400"/>
                  <a:gd name="connsiteY7" fmla="*/ 12290 h 251270"/>
                  <a:gd name="connsiteX8" fmla="*/ 338396 w 341400"/>
                  <a:gd name="connsiteY8" fmla="*/ 240619 h 25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1400" h="251270">
                    <a:moveTo>
                      <a:pt x="338396" y="240619"/>
                    </a:moveTo>
                    <a:cubicBezTo>
                      <a:pt x="338396" y="244989"/>
                      <a:pt x="334846" y="248813"/>
                      <a:pt x="330203" y="248813"/>
                    </a:cubicBezTo>
                    <a:lnTo>
                      <a:pt x="12290" y="248813"/>
                    </a:lnTo>
                    <a:cubicBezTo>
                      <a:pt x="7920" y="248813"/>
                      <a:pt x="4097" y="245262"/>
                      <a:pt x="4097" y="240619"/>
                    </a:cubicBezTo>
                    <a:lnTo>
                      <a:pt x="4097" y="12290"/>
                    </a:lnTo>
                    <a:cubicBezTo>
                      <a:pt x="4097" y="7920"/>
                      <a:pt x="7647" y="4097"/>
                      <a:pt x="12290" y="4097"/>
                    </a:cubicBezTo>
                    <a:lnTo>
                      <a:pt x="330203" y="4097"/>
                    </a:lnTo>
                    <a:cubicBezTo>
                      <a:pt x="334573" y="4097"/>
                      <a:pt x="338396" y="7647"/>
                      <a:pt x="338396" y="12290"/>
                    </a:cubicBezTo>
                    <a:lnTo>
                      <a:pt x="338396" y="24061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16" name="Freeform: Shape 203">
                <a:extLst>
                  <a:ext uri="{FF2B5EF4-FFF2-40B4-BE49-F238E27FC236}">
                    <a16:creationId xmlns:a16="http://schemas.microsoft.com/office/drawing/2014/main" id="{48F0BF80-5E6E-5C41-8DD4-4A9E205C8073}"/>
                  </a:ext>
                </a:extLst>
              </p:cNvPr>
              <p:cNvSpPr/>
              <p:nvPr/>
            </p:nvSpPr>
            <p:spPr>
              <a:xfrm>
                <a:off x="11440742" y="3035026"/>
                <a:ext cx="51893" cy="150216"/>
              </a:xfrm>
              <a:custGeom>
                <a:avLst/>
                <a:gdLst>
                  <a:gd name="connsiteX0" fmla="*/ 48342 w 51892"/>
                  <a:gd name="connsiteY0" fmla="*/ 4097 h 150216"/>
                  <a:gd name="connsiteX1" fmla="*/ 4097 w 51892"/>
                  <a:gd name="connsiteY1" fmla="*/ 148578 h 15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92" h="150216">
                    <a:moveTo>
                      <a:pt x="48342" y="4097"/>
                    </a:moveTo>
                    <a:lnTo>
                      <a:pt x="4097" y="148578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17" name="Freeform: Shape 204">
                <a:extLst>
                  <a:ext uri="{FF2B5EF4-FFF2-40B4-BE49-F238E27FC236}">
                    <a16:creationId xmlns:a16="http://schemas.microsoft.com/office/drawing/2014/main" id="{AAFD9FDB-E404-3842-9F02-8AC8B9205BB6}"/>
                  </a:ext>
                </a:extLst>
              </p:cNvPr>
              <p:cNvSpPr/>
              <p:nvPr/>
            </p:nvSpPr>
            <p:spPr>
              <a:xfrm>
                <a:off x="11374100" y="3068620"/>
                <a:ext cx="57355" cy="68280"/>
              </a:xfrm>
              <a:custGeom>
                <a:avLst/>
                <a:gdLst>
                  <a:gd name="connsiteX0" fmla="*/ 55170 w 57355"/>
                  <a:gd name="connsiteY0" fmla="*/ 4097 h 68280"/>
                  <a:gd name="connsiteX1" fmla="*/ 4097 w 57355"/>
                  <a:gd name="connsiteY1" fmla="*/ 32228 h 68280"/>
                  <a:gd name="connsiteX2" fmla="*/ 4097 w 57355"/>
                  <a:gd name="connsiteY2" fmla="*/ 38783 h 68280"/>
                  <a:gd name="connsiteX3" fmla="*/ 55170 w 57355"/>
                  <a:gd name="connsiteY3" fmla="*/ 65822 h 6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55" h="68280">
                    <a:moveTo>
                      <a:pt x="55170" y="4097"/>
                    </a:moveTo>
                    <a:lnTo>
                      <a:pt x="4097" y="32228"/>
                    </a:lnTo>
                    <a:lnTo>
                      <a:pt x="4097" y="38783"/>
                    </a:lnTo>
                    <a:lnTo>
                      <a:pt x="55170" y="65822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18" name="Freeform: Shape 205">
                <a:extLst>
                  <a:ext uri="{FF2B5EF4-FFF2-40B4-BE49-F238E27FC236}">
                    <a16:creationId xmlns:a16="http://schemas.microsoft.com/office/drawing/2014/main" id="{867DF8BC-2664-4A49-A6E6-2B817142F6A4}"/>
                  </a:ext>
                </a:extLst>
              </p:cNvPr>
              <p:cNvSpPr/>
              <p:nvPr/>
            </p:nvSpPr>
            <p:spPr>
              <a:xfrm>
                <a:off x="11504379" y="3068620"/>
                <a:ext cx="57355" cy="68280"/>
              </a:xfrm>
              <a:custGeom>
                <a:avLst/>
                <a:gdLst>
                  <a:gd name="connsiteX0" fmla="*/ 4097 w 57355"/>
                  <a:gd name="connsiteY0" fmla="*/ 4097 h 68280"/>
                  <a:gd name="connsiteX1" fmla="*/ 55443 w 57355"/>
                  <a:gd name="connsiteY1" fmla="*/ 32228 h 68280"/>
                  <a:gd name="connsiteX2" fmla="*/ 55443 w 57355"/>
                  <a:gd name="connsiteY2" fmla="*/ 38783 h 68280"/>
                  <a:gd name="connsiteX3" fmla="*/ 4097 w 57355"/>
                  <a:gd name="connsiteY3" fmla="*/ 65822 h 6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55" h="68280">
                    <a:moveTo>
                      <a:pt x="4097" y="4097"/>
                    </a:moveTo>
                    <a:lnTo>
                      <a:pt x="55443" y="32228"/>
                    </a:lnTo>
                    <a:lnTo>
                      <a:pt x="55443" y="38783"/>
                    </a:lnTo>
                    <a:lnTo>
                      <a:pt x="4097" y="65822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804D657-8F10-D046-A088-A8A15FB883AF}"/>
                </a:ext>
              </a:extLst>
            </p:cNvPr>
            <p:cNvGrpSpPr/>
            <p:nvPr/>
          </p:nvGrpSpPr>
          <p:grpSpPr>
            <a:xfrm>
              <a:off x="2557832" y="1655088"/>
              <a:ext cx="1582718" cy="1115690"/>
              <a:chOff x="7645009" y="2244878"/>
              <a:chExt cx="2532348" cy="1785103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F6F1AC1-00AA-C141-B5C6-0042DCDE04C3}"/>
                  </a:ext>
                </a:extLst>
              </p:cNvPr>
              <p:cNvGrpSpPr/>
              <p:nvPr/>
            </p:nvGrpSpPr>
            <p:grpSpPr>
              <a:xfrm>
                <a:off x="7645009" y="2244878"/>
                <a:ext cx="2532347" cy="1785103"/>
                <a:chOff x="330528" y="-559600"/>
                <a:chExt cx="503976" cy="355263"/>
              </a:xfrm>
            </p:grpSpPr>
            <p:sp>
              <p:nvSpPr>
                <p:cNvPr id="109" name="Freeform: Shape 222">
                  <a:extLst>
                    <a:ext uri="{FF2B5EF4-FFF2-40B4-BE49-F238E27FC236}">
                      <a16:creationId xmlns:a16="http://schemas.microsoft.com/office/drawing/2014/main" id="{7FD3599E-4710-3F4A-A711-1A0973BAC9B9}"/>
                    </a:ext>
                  </a:extLst>
                </p:cNvPr>
                <p:cNvSpPr/>
                <p:nvPr/>
              </p:nvSpPr>
              <p:spPr>
                <a:xfrm>
                  <a:off x="768409" y="-326284"/>
                  <a:ext cx="66095" cy="66095"/>
                </a:xfrm>
                <a:custGeom>
                  <a:avLst/>
                  <a:gdLst>
                    <a:gd name="connsiteX0" fmla="*/ 63121 w 66095"/>
                    <a:gd name="connsiteY0" fmla="*/ 34039 h 66095"/>
                    <a:gd name="connsiteX1" fmla="*/ 34039 w 66095"/>
                    <a:gd name="connsiteY1" fmla="*/ 63121 h 66095"/>
                    <a:gd name="connsiteX2" fmla="*/ 4957 w 66095"/>
                    <a:gd name="connsiteY2" fmla="*/ 34039 h 66095"/>
                    <a:gd name="connsiteX3" fmla="*/ 34039 w 66095"/>
                    <a:gd name="connsiteY3" fmla="*/ 4957 h 66095"/>
                    <a:gd name="connsiteX4" fmla="*/ 63121 w 66095"/>
                    <a:gd name="connsiteY4" fmla="*/ 34039 h 6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95" h="66095">
                      <a:moveTo>
                        <a:pt x="63121" y="34039"/>
                      </a:moveTo>
                      <a:cubicBezTo>
                        <a:pt x="63121" y="50101"/>
                        <a:pt x="50101" y="63121"/>
                        <a:pt x="34039" y="63121"/>
                      </a:cubicBezTo>
                      <a:cubicBezTo>
                        <a:pt x="17978" y="63121"/>
                        <a:pt x="4957" y="50101"/>
                        <a:pt x="4957" y="34039"/>
                      </a:cubicBezTo>
                      <a:cubicBezTo>
                        <a:pt x="4957" y="17978"/>
                        <a:pt x="17978" y="4957"/>
                        <a:pt x="34039" y="4957"/>
                      </a:cubicBezTo>
                      <a:cubicBezTo>
                        <a:pt x="50101" y="4957"/>
                        <a:pt x="63121" y="17978"/>
                        <a:pt x="63121" y="3403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685730"/>
                  <a:endParaRPr lang="en-US" sz="1050">
                    <a:solidFill>
                      <a:srgbClr val="414042"/>
                    </a:solidFill>
                    <a:latin typeface="Amazon Ember"/>
                  </a:endParaRPr>
                </a:p>
              </p:txBody>
            </p:sp>
            <p:sp>
              <p:nvSpPr>
                <p:cNvPr id="110" name="Freeform: Shape 224">
                  <a:extLst>
                    <a:ext uri="{FF2B5EF4-FFF2-40B4-BE49-F238E27FC236}">
                      <a16:creationId xmlns:a16="http://schemas.microsoft.com/office/drawing/2014/main" id="{5D7BFD70-627E-4F47-BB34-0927C8A4A584}"/>
                    </a:ext>
                  </a:extLst>
                </p:cNvPr>
                <p:cNvSpPr/>
                <p:nvPr/>
              </p:nvSpPr>
              <p:spPr>
                <a:xfrm>
                  <a:off x="390675" y="-389404"/>
                  <a:ext cx="42962" cy="9914"/>
                </a:xfrm>
                <a:custGeom>
                  <a:avLst/>
                  <a:gdLst>
                    <a:gd name="connsiteX0" fmla="*/ 38005 w 42961"/>
                    <a:gd name="connsiteY0" fmla="*/ 4957 h 9914"/>
                    <a:gd name="connsiteX1" fmla="*/ 4957 w 42961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961" h="9914">
                      <a:moveTo>
                        <a:pt x="38005" y="4957"/>
                      </a:moveTo>
                      <a:lnTo>
                        <a:pt x="4957" y="4957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685730"/>
                  <a:endParaRPr lang="en-US" sz="1050">
                    <a:solidFill>
                      <a:srgbClr val="414042"/>
                    </a:solidFill>
                    <a:latin typeface="Amazon Ember"/>
                  </a:endParaRPr>
                </a:p>
              </p:txBody>
            </p:sp>
            <p:sp>
              <p:nvSpPr>
                <p:cNvPr id="111" name="Freeform: Shape 225">
                  <a:extLst>
                    <a:ext uri="{FF2B5EF4-FFF2-40B4-BE49-F238E27FC236}">
                      <a16:creationId xmlns:a16="http://schemas.microsoft.com/office/drawing/2014/main" id="{9A7F4ECF-F8AB-6C45-A329-719340959590}"/>
                    </a:ext>
                  </a:extLst>
                </p:cNvPr>
                <p:cNvSpPr/>
                <p:nvPr/>
              </p:nvSpPr>
              <p:spPr>
                <a:xfrm>
                  <a:off x="330528" y="-389404"/>
                  <a:ext cx="416400" cy="185067"/>
                </a:xfrm>
                <a:custGeom>
                  <a:avLst/>
                  <a:gdLst>
                    <a:gd name="connsiteX0" fmla="*/ 53868 w 416399"/>
                    <a:gd name="connsiteY0" fmla="*/ 4957 h 185066"/>
                    <a:gd name="connsiteX1" fmla="*/ 19829 w 416399"/>
                    <a:gd name="connsiteY1" fmla="*/ 4957 h 185066"/>
                    <a:gd name="connsiteX2" fmla="*/ 4957 w 416399"/>
                    <a:gd name="connsiteY2" fmla="*/ 19829 h 185066"/>
                    <a:gd name="connsiteX3" fmla="*/ 19829 w 416399"/>
                    <a:gd name="connsiteY3" fmla="*/ 34700 h 185066"/>
                    <a:gd name="connsiteX4" fmla="*/ 178127 w 416399"/>
                    <a:gd name="connsiteY4" fmla="*/ 34700 h 185066"/>
                    <a:gd name="connsiteX5" fmla="*/ 243891 w 416399"/>
                    <a:gd name="connsiteY5" fmla="*/ 105091 h 185066"/>
                    <a:gd name="connsiteX6" fmla="*/ 262067 w 416399"/>
                    <a:gd name="connsiteY6" fmla="*/ 113023 h 185066"/>
                    <a:gd name="connsiteX7" fmla="*/ 367489 w 416399"/>
                    <a:gd name="connsiteY7" fmla="*/ 113353 h 185066"/>
                    <a:gd name="connsiteX8" fmla="*/ 331798 w 416399"/>
                    <a:gd name="connsiteY8" fmla="*/ 155985 h 185066"/>
                    <a:gd name="connsiteX9" fmla="*/ 333781 w 416399"/>
                    <a:gd name="connsiteY9" fmla="*/ 177135 h 185066"/>
                    <a:gd name="connsiteX10" fmla="*/ 343365 w 416399"/>
                    <a:gd name="connsiteY10" fmla="*/ 180770 h 185066"/>
                    <a:gd name="connsiteX11" fmla="*/ 354931 w 416399"/>
                    <a:gd name="connsiteY11" fmla="*/ 175483 h 185066"/>
                    <a:gd name="connsiteX12" fmla="*/ 411112 w 416399"/>
                    <a:gd name="connsiteY12" fmla="*/ 108396 h 185066"/>
                    <a:gd name="connsiteX13" fmla="*/ 411773 w 416399"/>
                    <a:gd name="connsiteY13" fmla="*/ 107405 h 185066"/>
                    <a:gd name="connsiteX14" fmla="*/ 412104 w 416399"/>
                    <a:gd name="connsiteY14" fmla="*/ 106744 h 185066"/>
                    <a:gd name="connsiteX15" fmla="*/ 413426 w 416399"/>
                    <a:gd name="connsiteY15" fmla="*/ 104430 h 185066"/>
                    <a:gd name="connsiteX16" fmla="*/ 413756 w 416399"/>
                    <a:gd name="connsiteY16" fmla="*/ 104100 h 185066"/>
                    <a:gd name="connsiteX17" fmla="*/ 414417 w 416399"/>
                    <a:gd name="connsiteY17" fmla="*/ 102117 h 185066"/>
                    <a:gd name="connsiteX18" fmla="*/ 414417 w 416399"/>
                    <a:gd name="connsiteY18" fmla="*/ 101456 h 185066"/>
                    <a:gd name="connsiteX19" fmla="*/ 414747 w 416399"/>
                    <a:gd name="connsiteY19" fmla="*/ 99473 h 185066"/>
                    <a:gd name="connsiteX20" fmla="*/ 414747 w 416399"/>
                    <a:gd name="connsiteY20" fmla="*/ 98812 h 185066"/>
                    <a:gd name="connsiteX21" fmla="*/ 414417 w 416399"/>
                    <a:gd name="connsiteY21" fmla="*/ 96169 h 185066"/>
                    <a:gd name="connsiteX22" fmla="*/ 414417 w 416399"/>
                    <a:gd name="connsiteY22" fmla="*/ 95508 h 185066"/>
                    <a:gd name="connsiteX23" fmla="*/ 413756 w 416399"/>
                    <a:gd name="connsiteY23" fmla="*/ 93525 h 185066"/>
                    <a:gd name="connsiteX24" fmla="*/ 413426 w 416399"/>
                    <a:gd name="connsiteY24" fmla="*/ 92864 h 185066"/>
                    <a:gd name="connsiteX25" fmla="*/ 413095 w 416399"/>
                    <a:gd name="connsiteY25" fmla="*/ 92203 h 185066"/>
                    <a:gd name="connsiteX26" fmla="*/ 412434 w 416399"/>
                    <a:gd name="connsiteY26" fmla="*/ 90881 h 185066"/>
                    <a:gd name="connsiteX27" fmla="*/ 412104 w 416399"/>
                    <a:gd name="connsiteY27" fmla="*/ 90550 h 185066"/>
                    <a:gd name="connsiteX28" fmla="*/ 410451 w 416399"/>
                    <a:gd name="connsiteY28" fmla="*/ 88568 h 185066"/>
                    <a:gd name="connsiteX29" fmla="*/ 410121 w 416399"/>
                    <a:gd name="connsiteY29" fmla="*/ 88237 h 185066"/>
                    <a:gd name="connsiteX30" fmla="*/ 350635 w 416399"/>
                    <a:gd name="connsiteY30" fmla="*/ 27429 h 185066"/>
                    <a:gd name="connsiteX31" fmla="*/ 329485 w 416399"/>
                    <a:gd name="connsiteY31" fmla="*/ 27099 h 185066"/>
                    <a:gd name="connsiteX32" fmla="*/ 329154 w 416399"/>
                    <a:gd name="connsiteY32" fmla="*/ 48249 h 185066"/>
                    <a:gd name="connsiteX33" fmla="*/ 363524 w 416399"/>
                    <a:gd name="connsiteY33" fmla="*/ 83610 h 185066"/>
                    <a:gd name="connsiteX34" fmla="*/ 263720 w 416399"/>
                    <a:gd name="connsiteY34" fmla="*/ 83280 h 185066"/>
                    <a:gd name="connsiteX35" fmla="*/ 197955 w 416399"/>
                    <a:gd name="connsiteY35" fmla="*/ 12889 h 185066"/>
                    <a:gd name="connsiteX36" fmla="*/ 179779 w 416399"/>
                    <a:gd name="connsiteY36" fmla="*/ 4957 h 185066"/>
                    <a:gd name="connsiteX37" fmla="*/ 115997 w 416399"/>
                    <a:gd name="connsiteY37" fmla="*/ 4957 h 185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16399" h="185066">
                      <a:moveTo>
                        <a:pt x="53868" y="4957"/>
                      </a:moveTo>
                      <a:lnTo>
                        <a:pt x="19829" y="4957"/>
                      </a:lnTo>
                      <a:cubicBezTo>
                        <a:pt x="11567" y="4957"/>
                        <a:pt x="4957" y="11567"/>
                        <a:pt x="4957" y="19829"/>
                      </a:cubicBezTo>
                      <a:cubicBezTo>
                        <a:pt x="4957" y="28090"/>
                        <a:pt x="11567" y="34700"/>
                        <a:pt x="19829" y="34700"/>
                      </a:cubicBezTo>
                      <a:lnTo>
                        <a:pt x="178127" y="34700"/>
                      </a:lnTo>
                      <a:lnTo>
                        <a:pt x="243891" y="105091"/>
                      </a:lnTo>
                      <a:cubicBezTo>
                        <a:pt x="248518" y="110048"/>
                        <a:pt x="255127" y="113023"/>
                        <a:pt x="262067" y="113023"/>
                      </a:cubicBezTo>
                      <a:lnTo>
                        <a:pt x="367489" y="113353"/>
                      </a:lnTo>
                      <a:lnTo>
                        <a:pt x="331798" y="155985"/>
                      </a:lnTo>
                      <a:cubicBezTo>
                        <a:pt x="326510" y="162264"/>
                        <a:pt x="327171" y="171848"/>
                        <a:pt x="333781" y="177135"/>
                      </a:cubicBezTo>
                      <a:cubicBezTo>
                        <a:pt x="336425" y="179448"/>
                        <a:pt x="340060" y="180770"/>
                        <a:pt x="343365" y="180770"/>
                      </a:cubicBezTo>
                      <a:cubicBezTo>
                        <a:pt x="347661" y="180770"/>
                        <a:pt x="351957" y="178788"/>
                        <a:pt x="354931" y="175483"/>
                      </a:cubicBezTo>
                      <a:lnTo>
                        <a:pt x="411112" y="108396"/>
                      </a:lnTo>
                      <a:cubicBezTo>
                        <a:pt x="411443" y="108066"/>
                        <a:pt x="411443" y="107735"/>
                        <a:pt x="411773" y="107405"/>
                      </a:cubicBezTo>
                      <a:cubicBezTo>
                        <a:pt x="411773" y="107074"/>
                        <a:pt x="412104" y="107074"/>
                        <a:pt x="412104" y="106744"/>
                      </a:cubicBezTo>
                      <a:cubicBezTo>
                        <a:pt x="412434" y="106083"/>
                        <a:pt x="413095" y="105422"/>
                        <a:pt x="413426" y="104430"/>
                      </a:cubicBezTo>
                      <a:cubicBezTo>
                        <a:pt x="413426" y="104430"/>
                        <a:pt x="413426" y="104100"/>
                        <a:pt x="413756" y="104100"/>
                      </a:cubicBezTo>
                      <a:cubicBezTo>
                        <a:pt x="414086" y="103439"/>
                        <a:pt x="414086" y="102778"/>
                        <a:pt x="414417" y="102117"/>
                      </a:cubicBezTo>
                      <a:cubicBezTo>
                        <a:pt x="414417" y="101787"/>
                        <a:pt x="414417" y="101456"/>
                        <a:pt x="414417" y="101456"/>
                      </a:cubicBezTo>
                      <a:cubicBezTo>
                        <a:pt x="414417" y="100795"/>
                        <a:pt x="414747" y="100134"/>
                        <a:pt x="414747" y="99473"/>
                      </a:cubicBezTo>
                      <a:cubicBezTo>
                        <a:pt x="414747" y="99143"/>
                        <a:pt x="414747" y="99143"/>
                        <a:pt x="414747" y="98812"/>
                      </a:cubicBezTo>
                      <a:cubicBezTo>
                        <a:pt x="414747" y="97821"/>
                        <a:pt x="414747" y="97160"/>
                        <a:pt x="414417" y="96169"/>
                      </a:cubicBezTo>
                      <a:cubicBezTo>
                        <a:pt x="414417" y="95838"/>
                        <a:pt x="414417" y="95838"/>
                        <a:pt x="414417" y="95508"/>
                      </a:cubicBezTo>
                      <a:cubicBezTo>
                        <a:pt x="414417" y="94847"/>
                        <a:pt x="414086" y="94186"/>
                        <a:pt x="413756" y="93525"/>
                      </a:cubicBezTo>
                      <a:cubicBezTo>
                        <a:pt x="413756" y="93194"/>
                        <a:pt x="413426" y="92864"/>
                        <a:pt x="413426" y="92864"/>
                      </a:cubicBezTo>
                      <a:cubicBezTo>
                        <a:pt x="413426" y="92533"/>
                        <a:pt x="413426" y="92533"/>
                        <a:pt x="413095" y="92203"/>
                      </a:cubicBezTo>
                      <a:cubicBezTo>
                        <a:pt x="412765" y="91542"/>
                        <a:pt x="412434" y="91211"/>
                        <a:pt x="412434" y="90881"/>
                      </a:cubicBezTo>
                      <a:cubicBezTo>
                        <a:pt x="412434" y="90881"/>
                        <a:pt x="412434" y="90550"/>
                        <a:pt x="412104" y="90550"/>
                      </a:cubicBezTo>
                      <a:cubicBezTo>
                        <a:pt x="411773" y="89889"/>
                        <a:pt x="411112" y="89228"/>
                        <a:pt x="410451" y="88568"/>
                      </a:cubicBezTo>
                      <a:cubicBezTo>
                        <a:pt x="410451" y="88568"/>
                        <a:pt x="410451" y="88568"/>
                        <a:pt x="410121" y="88237"/>
                      </a:cubicBezTo>
                      <a:lnTo>
                        <a:pt x="350635" y="27429"/>
                      </a:lnTo>
                      <a:cubicBezTo>
                        <a:pt x="345017" y="21481"/>
                        <a:pt x="335433" y="21481"/>
                        <a:pt x="329485" y="27099"/>
                      </a:cubicBezTo>
                      <a:cubicBezTo>
                        <a:pt x="323536" y="32717"/>
                        <a:pt x="323536" y="42301"/>
                        <a:pt x="329154" y="48249"/>
                      </a:cubicBezTo>
                      <a:lnTo>
                        <a:pt x="363524" y="83610"/>
                      </a:lnTo>
                      <a:lnTo>
                        <a:pt x="263720" y="83280"/>
                      </a:lnTo>
                      <a:lnTo>
                        <a:pt x="197955" y="12889"/>
                      </a:lnTo>
                      <a:cubicBezTo>
                        <a:pt x="193328" y="7931"/>
                        <a:pt x="186719" y="4957"/>
                        <a:pt x="179779" y="4957"/>
                      </a:cubicBezTo>
                      <a:lnTo>
                        <a:pt x="115997" y="4957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685730"/>
                  <a:endParaRPr lang="en-US" sz="1050">
                    <a:solidFill>
                      <a:srgbClr val="414042"/>
                    </a:solidFill>
                    <a:latin typeface="Amazon Ember"/>
                  </a:endParaRPr>
                </a:p>
              </p:txBody>
            </p:sp>
            <p:sp>
              <p:nvSpPr>
                <p:cNvPr id="112" name="Freeform: Shape 226">
                  <a:extLst>
                    <a:ext uri="{FF2B5EF4-FFF2-40B4-BE49-F238E27FC236}">
                      <a16:creationId xmlns:a16="http://schemas.microsoft.com/office/drawing/2014/main" id="{DC0A038C-016D-664A-95FE-8D63FFAD9BEC}"/>
                    </a:ext>
                  </a:extLst>
                </p:cNvPr>
                <p:cNvSpPr/>
                <p:nvPr/>
              </p:nvSpPr>
              <p:spPr>
                <a:xfrm>
                  <a:off x="500062" y="-559600"/>
                  <a:ext cx="247857" cy="168543"/>
                </a:xfrm>
                <a:custGeom>
                  <a:avLst/>
                  <a:gdLst>
                    <a:gd name="connsiteX0" fmla="*/ 4957 w 247857"/>
                    <a:gd name="connsiteY0" fmla="*/ 154332 h 168542"/>
                    <a:gd name="connsiteX1" fmla="*/ 74027 w 247857"/>
                    <a:gd name="connsiteY1" fmla="*/ 80636 h 168542"/>
                    <a:gd name="connsiteX2" fmla="*/ 92203 w 247857"/>
                    <a:gd name="connsiteY2" fmla="*/ 72705 h 168542"/>
                    <a:gd name="connsiteX3" fmla="*/ 197625 w 247857"/>
                    <a:gd name="connsiteY3" fmla="*/ 72374 h 168542"/>
                    <a:gd name="connsiteX4" fmla="*/ 161933 w 247857"/>
                    <a:gd name="connsiteY4" fmla="*/ 29743 h 168542"/>
                    <a:gd name="connsiteX5" fmla="*/ 163916 w 247857"/>
                    <a:gd name="connsiteY5" fmla="*/ 8592 h 168542"/>
                    <a:gd name="connsiteX6" fmla="*/ 173500 w 247857"/>
                    <a:gd name="connsiteY6" fmla="*/ 4957 h 168542"/>
                    <a:gd name="connsiteX7" fmla="*/ 185067 w 247857"/>
                    <a:gd name="connsiteY7" fmla="*/ 10245 h 168542"/>
                    <a:gd name="connsiteX8" fmla="*/ 241247 w 247857"/>
                    <a:gd name="connsiteY8" fmla="*/ 77331 h 168542"/>
                    <a:gd name="connsiteX9" fmla="*/ 241908 w 247857"/>
                    <a:gd name="connsiteY9" fmla="*/ 78323 h 168542"/>
                    <a:gd name="connsiteX10" fmla="*/ 242239 w 247857"/>
                    <a:gd name="connsiteY10" fmla="*/ 78984 h 168542"/>
                    <a:gd name="connsiteX11" fmla="*/ 243561 w 247857"/>
                    <a:gd name="connsiteY11" fmla="*/ 81297 h 168542"/>
                    <a:gd name="connsiteX12" fmla="*/ 243891 w 247857"/>
                    <a:gd name="connsiteY12" fmla="*/ 81628 h 168542"/>
                    <a:gd name="connsiteX13" fmla="*/ 244552 w 247857"/>
                    <a:gd name="connsiteY13" fmla="*/ 83610 h 168542"/>
                    <a:gd name="connsiteX14" fmla="*/ 244552 w 247857"/>
                    <a:gd name="connsiteY14" fmla="*/ 84271 h 168542"/>
                    <a:gd name="connsiteX15" fmla="*/ 244883 w 247857"/>
                    <a:gd name="connsiteY15" fmla="*/ 86254 h 168542"/>
                    <a:gd name="connsiteX16" fmla="*/ 244883 w 247857"/>
                    <a:gd name="connsiteY16" fmla="*/ 86915 h 168542"/>
                    <a:gd name="connsiteX17" fmla="*/ 244552 w 247857"/>
                    <a:gd name="connsiteY17" fmla="*/ 89559 h 168542"/>
                    <a:gd name="connsiteX18" fmla="*/ 244552 w 247857"/>
                    <a:gd name="connsiteY18" fmla="*/ 90220 h 168542"/>
                    <a:gd name="connsiteX19" fmla="*/ 243891 w 247857"/>
                    <a:gd name="connsiteY19" fmla="*/ 92203 h 168542"/>
                    <a:gd name="connsiteX20" fmla="*/ 243561 w 247857"/>
                    <a:gd name="connsiteY20" fmla="*/ 92864 h 168542"/>
                    <a:gd name="connsiteX21" fmla="*/ 243230 w 247857"/>
                    <a:gd name="connsiteY21" fmla="*/ 93525 h 168542"/>
                    <a:gd name="connsiteX22" fmla="*/ 242569 w 247857"/>
                    <a:gd name="connsiteY22" fmla="*/ 94847 h 168542"/>
                    <a:gd name="connsiteX23" fmla="*/ 242239 w 247857"/>
                    <a:gd name="connsiteY23" fmla="*/ 95177 h 168542"/>
                    <a:gd name="connsiteX24" fmla="*/ 240587 w 247857"/>
                    <a:gd name="connsiteY24" fmla="*/ 97160 h 168542"/>
                    <a:gd name="connsiteX25" fmla="*/ 240256 w 247857"/>
                    <a:gd name="connsiteY25" fmla="*/ 97490 h 168542"/>
                    <a:gd name="connsiteX26" fmla="*/ 180770 w 247857"/>
                    <a:gd name="connsiteY26" fmla="*/ 158298 h 168542"/>
                    <a:gd name="connsiteX27" fmla="*/ 159620 w 247857"/>
                    <a:gd name="connsiteY27" fmla="*/ 158628 h 168542"/>
                    <a:gd name="connsiteX28" fmla="*/ 159289 w 247857"/>
                    <a:gd name="connsiteY28" fmla="*/ 137478 h 168542"/>
                    <a:gd name="connsiteX29" fmla="*/ 193659 w 247857"/>
                    <a:gd name="connsiteY29" fmla="*/ 102117 h 168542"/>
                    <a:gd name="connsiteX30" fmla="*/ 93855 w 247857"/>
                    <a:gd name="connsiteY30" fmla="*/ 102448 h 168542"/>
                    <a:gd name="connsiteX31" fmla="*/ 35030 w 247857"/>
                    <a:gd name="connsiteY31" fmla="*/ 165568 h 168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47857" h="168542">
                      <a:moveTo>
                        <a:pt x="4957" y="154332"/>
                      </a:moveTo>
                      <a:lnTo>
                        <a:pt x="74027" y="80636"/>
                      </a:lnTo>
                      <a:cubicBezTo>
                        <a:pt x="78653" y="75679"/>
                        <a:pt x="85263" y="72705"/>
                        <a:pt x="92203" y="72705"/>
                      </a:cubicBezTo>
                      <a:lnTo>
                        <a:pt x="197625" y="72374"/>
                      </a:lnTo>
                      <a:lnTo>
                        <a:pt x="161933" y="29743"/>
                      </a:lnTo>
                      <a:cubicBezTo>
                        <a:pt x="156646" y="23464"/>
                        <a:pt x="157307" y="13880"/>
                        <a:pt x="163916" y="8592"/>
                      </a:cubicBezTo>
                      <a:cubicBezTo>
                        <a:pt x="166560" y="6279"/>
                        <a:pt x="170195" y="4957"/>
                        <a:pt x="173500" y="4957"/>
                      </a:cubicBezTo>
                      <a:cubicBezTo>
                        <a:pt x="177796" y="4957"/>
                        <a:pt x="182092" y="6940"/>
                        <a:pt x="185067" y="10245"/>
                      </a:cubicBezTo>
                      <a:lnTo>
                        <a:pt x="241247" y="77331"/>
                      </a:lnTo>
                      <a:cubicBezTo>
                        <a:pt x="241578" y="77662"/>
                        <a:pt x="241578" y="77992"/>
                        <a:pt x="241908" y="78323"/>
                      </a:cubicBezTo>
                      <a:cubicBezTo>
                        <a:pt x="241908" y="78653"/>
                        <a:pt x="242239" y="78653"/>
                        <a:pt x="242239" y="78984"/>
                      </a:cubicBezTo>
                      <a:cubicBezTo>
                        <a:pt x="242569" y="79645"/>
                        <a:pt x="243230" y="80306"/>
                        <a:pt x="243561" y="81297"/>
                      </a:cubicBezTo>
                      <a:cubicBezTo>
                        <a:pt x="243561" y="81297"/>
                        <a:pt x="243561" y="81628"/>
                        <a:pt x="243891" y="81628"/>
                      </a:cubicBezTo>
                      <a:cubicBezTo>
                        <a:pt x="244222" y="82289"/>
                        <a:pt x="244222" y="82949"/>
                        <a:pt x="244552" y="83610"/>
                      </a:cubicBezTo>
                      <a:cubicBezTo>
                        <a:pt x="244552" y="83941"/>
                        <a:pt x="244552" y="84271"/>
                        <a:pt x="244552" y="84271"/>
                      </a:cubicBezTo>
                      <a:cubicBezTo>
                        <a:pt x="244552" y="84932"/>
                        <a:pt x="244883" y="85593"/>
                        <a:pt x="244883" y="86254"/>
                      </a:cubicBezTo>
                      <a:cubicBezTo>
                        <a:pt x="244883" y="86585"/>
                        <a:pt x="244883" y="86585"/>
                        <a:pt x="244883" y="86915"/>
                      </a:cubicBezTo>
                      <a:cubicBezTo>
                        <a:pt x="244883" y="87907"/>
                        <a:pt x="244883" y="88568"/>
                        <a:pt x="244552" y="89559"/>
                      </a:cubicBezTo>
                      <a:cubicBezTo>
                        <a:pt x="244552" y="89889"/>
                        <a:pt x="244552" y="89889"/>
                        <a:pt x="244552" y="90220"/>
                      </a:cubicBezTo>
                      <a:cubicBezTo>
                        <a:pt x="244552" y="90881"/>
                        <a:pt x="244222" y="91542"/>
                        <a:pt x="243891" y="92203"/>
                      </a:cubicBezTo>
                      <a:cubicBezTo>
                        <a:pt x="243891" y="92533"/>
                        <a:pt x="243561" y="92864"/>
                        <a:pt x="243561" y="92864"/>
                      </a:cubicBezTo>
                      <a:cubicBezTo>
                        <a:pt x="243561" y="93194"/>
                        <a:pt x="243561" y="93194"/>
                        <a:pt x="243230" y="93525"/>
                      </a:cubicBezTo>
                      <a:cubicBezTo>
                        <a:pt x="242900" y="94186"/>
                        <a:pt x="242569" y="94516"/>
                        <a:pt x="242569" y="94847"/>
                      </a:cubicBezTo>
                      <a:cubicBezTo>
                        <a:pt x="242569" y="94847"/>
                        <a:pt x="242569" y="95177"/>
                        <a:pt x="242239" y="95177"/>
                      </a:cubicBezTo>
                      <a:cubicBezTo>
                        <a:pt x="241908" y="95838"/>
                        <a:pt x="241247" y="96499"/>
                        <a:pt x="240587" y="97160"/>
                      </a:cubicBezTo>
                      <a:cubicBezTo>
                        <a:pt x="240587" y="97160"/>
                        <a:pt x="240587" y="97160"/>
                        <a:pt x="240256" y="97490"/>
                      </a:cubicBezTo>
                      <a:lnTo>
                        <a:pt x="180770" y="158298"/>
                      </a:lnTo>
                      <a:cubicBezTo>
                        <a:pt x="175152" y="164247"/>
                        <a:pt x="165568" y="164247"/>
                        <a:pt x="159620" y="158628"/>
                      </a:cubicBezTo>
                      <a:cubicBezTo>
                        <a:pt x="153671" y="153010"/>
                        <a:pt x="153671" y="143427"/>
                        <a:pt x="159289" y="137478"/>
                      </a:cubicBezTo>
                      <a:lnTo>
                        <a:pt x="193659" y="102117"/>
                      </a:lnTo>
                      <a:lnTo>
                        <a:pt x="93855" y="102448"/>
                      </a:lnTo>
                      <a:lnTo>
                        <a:pt x="35030" y="165568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685730"/>
                  <a:endParaRPr lang="en-US" sz="1050" dirty="0">
                    <a:solidFill>
                      <a:srgbClr val="414042"/>
                    </a:solidFill>
                    <a:latin typeface="Amazon Ember"/>
                  </a:endParaRPr>
                </a:p>
              </p:txBody>
            </p:sp>
          </p:grpSp>
          <p:sp>
            <p:nvSpPr>
              <p:cNvPr id="108" name="Freeform: Shape 228">
                <a:extLst>
                  <a:ext uri="{FF2B5EF4-FFF2-40B4-BE49-F238E27FC236}">
                    <a16:creationId xmlns:a16="http://schemas.microsoft.com/office/drawing/2014/main" id="{41426B19-0599-D541-9BD3-C6443AE0A858}"/>
                  </a:ext>
                </a:extLst>
              </p:cNvPr>
              <p:cNvSpPr/>
              <p:nvPr/>
            </p:nvSpPr>
            <p:spPr>
              <a:xfrm>
                <a:off x="9845247" y="2513821"/>
                <a:ext cx="332110" cy="332110"/>
              </a:xfrm>
              <a:custGeom>
                <a:avLst/>
                <a:gdLst>
                  <a:gd name="connsiteX0" fmla="*/ 63121 w 66095"/>
                  <a:gd name="connsiteY0" fmla="*/ 34039 h 66095"/>
                  <a:gd name="connsiteX1" fmla="*/ 34039 w 66095"/>
                  <a:gd name="connsiteY1" fmla="*/ 63121 h 66095"/>
                  <a:gd name="connsiteX2" fmla="*/ 4957 w 66095"/>
                  <a:gd name="connsiteY2" fmla="*/ 34039 h 66095"/>
                  <a:gd name="connsiteX3" fmla="*/ 34039 w 66095"/>
                  <a:gd name="connsiteY3" fmla="*/ 4957 h 66095"/>
                  <a:gd name="connsiteX4" fmla="*/ 63121 w 66095"/>
                  <a:gd name="connsiteY4" fmla="*/ 34039 h 6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95" h="66095">
                    <a:moveTo>
                      <a:pt x="63121" y="34039"/>
                    </a:moveTo>
                    <a:cubicBezTo>
                      <a:pt x="63121" y="50101"/>
                      <a:pt x="50101" y="63121"/>
                      <a:pt x="34039" y="63121"/>
                    </a:cubicBezTo>
                    <a:cubicBezTo>
                      <a:pt x="17978" y="63121"/>
                      <a:pt x="4957" y="50101"/>
                      <a:pt x="4957" y="34039"/>
                    </a:cubicBezTo>
                    <a:cubicBezTo>
                      <a:pt x="4957" y="17978"/>
                      <a:pt x="17978" y="4957"/>
                      <a:pt x="34039" y="4957"/>
                    </a:cubicBezTo>
                    <a:cubicBezTo>
                      <a:pt x="50101" y="4957"/>
                      <a:pt x="63121" y="17978"/>
                      <a:pt x="63121" y="34039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54DCFB1-5DF0-004A-9B90-7E98BF47054B}"/>
                </a:ext>
              </a:extLst>
            </p:cNvPr>
            <p:cNvGrpSpPr/>
            <p:nvPr/>
          </p:nvGrpSpPr>
          <p:grpSpPr>
            <a:xfrm>
              <a:off x="7503139" y="1496860"/>
              <a:ext cx="766793" cy="1290153"/>
              <a:chOff x="6442059" y="-2109584"/>
              <a:chExt cx="270661" cy="455396"/>
            </a:xfrm>
          </p:grpSpPr>
          <p:sp>
            <p:nvSpPr>
              <p:cNvPr id="101" name="Freeform: Shape 230">
                <a:extLst>
                  <a:ext uri="{FF2B5EF4-FFF2-40B4-BE49-F238E27FC236}">
                    <a16:creationId xmlns:a16="http://schemas.microsoft.com/office/drawing/2014/main" id="{582CC63E-5B36-6442-9D44-AF17453C6D53}"/>
                  </a:ext>
                </a:extLst>
              </p:cNvPr>
              <p:cNvSpPr/>
              <p:nvPr/>
            </p:nvSpPr>
            <p:spPr>
              <a:xfrm>
                <a:off x="6501215" y="-2011102"/>
                <a:ext cx="211505" cy="356914"/>
              </a:xfrm>
              <a:custGeom>
                <a:avLst/>
                <a:gdLst>
                  <a:gd name="connsiteX0" fmla="*/ 45936 w 211504"/>
                  <a:gd name="connsiteY0" fmla="*/ 212496 h 356914"/>
                  <a:gd name="connsiteX1" fmla="*/ 45936 w 211504"/>
                  <a:gd name="connsiteY1" fmla="*/ 25447 h 356914"/>
                  <a:gd name="connsiteX2" fmla="*/ 66426 w 211504"/>
                  <a:gd name="connsiteY2" fmla="*/ 4957 h 356914"/>
                  <a:gd name="connsiteX3" fmla="*/ 66426 w 211504"/>
                  <a:gd name="connsiteY3" fmla="*/ 4957 h 356914"/>
                  <a:gd name="connsiteX4" fmla="*/ 86915 w 211504"/>
                  <a:gd name="connsiteY4" fmla="*/ 25447 h 356914"/>
                  <a:gd name="connsiteX5" fmla="*/ 86915 w 211504"/>
                  <a:gd name="connsiteY5" fmla="*/ 169204 h 356914"/>
                  <a:gd name="connsiteX6" fmla="*/ 86915 w 211504"/>
                  <a:gd name="connsiteY6" fmla="*/ 94516 h 356914"/>
                  <a:gd name="connsiteX7" fmla="*/ 107405 w 211504"/>
                  <a:gd name="connsiteY7" fmla="*/ 74027 h 356914"/>
                  <a:gd name="connsiteX8" fmla="*/ 107405 w 211504"/>
                  <a:gd name="connsiteY8" fmla="*/ 74027 h 356914"/>
                  <a:gd name="connsiteX9" fmla="*/ 127894 w 211504"/>
                  <a:gd name="connsiteY9" fmla="*/ 94516 h 356914"/>
                  <a:gd name="connsiteX10" fmla="*/ 127894 w 211504"/>
                  <a:gd name="connsiteY10" fmla="*/ 168873 h 356914"/>
                  <a:gd name="connsiteX11" fmla="*/ 127894 w 211504"/>
                  <a:gd name="connsiteY11" fmla="*/ 111701 h 356914"/>
                  <a:gd name="connsiteX12" fmla="*/ 148384 w 211504"/>
                  <a:gd name="connsiteY12" fmla="*/ 91211 h 356914"/>
                  <a:gd name="connsiteX13" fmla="*/ 148384 w 211504"/>
                  <a:gd name="connsiteY13" fmla="*/ 91211 h 356914"/>
                  <a:gd name="connsiteX14" fmla="*/ 168873 w 211504"/>
                  <a:gd name="connsiteY14" fmla="*/ 111701 h 356914"/>
                  <a:gd name="connsiteX15" fmla="*/ 168873 w 211504"/>
                  <a:gd name="connsiteY15" fmla="*/ 179779 h 356914"/>
                  <a:gd name="connsiteX16" fmla="*/ 168873 w 211504"/>
                  <a:gd name="connsiteY16" fmla="*/ 134504 h 356914"/>
                  <a:gd name="connsiteX17" fmla="*/ 189363 w 211504"/>
                  <a:gd name="connsiteY17" fmla="*/ 114014 h 356914"/>
                  <a:gd name="connsiteX18" fmla="*/ 189363 w 211504"/>
                  <a:gd name="connsiteY18" fmla="*/ 114014 h 356914"/>
                  <a:gd name="connsiteX19" fmla="*/ 209852 w 211504"/>
                  <a:gd name="connsiteY19" fmla="*/ 134504 h 356914"/>
                  <a:gd name="connsiteX20" fmla="*/ 209852 w 211504"/>
                  <a:gd name="connsiteY20" fmla="*/ 202582 h 356914"/>
                  <a:gd name="connsiteX21" fmla="*/ 199608 w 211504"/>
                  <a:gd name="connsiteY21" fmla="*/ 259754 h 356914"/>
                  <a:gd name="connsiteX22" fmla="*/ 189363 w 211504"/>
                  <a:gd name="connsiteY22" fmla="*/ 353279 h 356914"/>
                  <a:gd name="connsiteX23" fmla="*/ 56842 w 211504"/>
                  <a:gd name="connsiteY23" fmla="*/ 353279 h 356914"/>
                  <a:gd name="connsiteX24" fmla="*/ 35030 w 211504"/>
                  <a:gd name="connsiteY24" fmla="*/ 294785 h 356914"/>
                  <a:gd name="connsiteX25" fmla="*/ 4957 w 211504"/>
                  <a:gd name="connsiteY25" fmla="*/ 235960 h 356914"/>
                  <a:gd name="connsiteX26" fmla="*/ 4957 w 211504"/>
                  <a:gd name="connsiteY26" fmla="*/ 123268 h 356914"/>
                  <a:gd name="connsiteX27" fmla="*/ 4957 w 211504"/>
                  <a:gd name="connsiteY27" fmla="*/ 123268 h 356914"/>
                  <a:gd name="connsiteX28" fmla="*/ 45936 w 211504"/>
                  <a:gd name="connsiteY28" fmla="*/ 164247 h 356914"/>
                  <a:gd name="connsiteX29" fmla="*/ 45936 w 211504"/>
                  <a:gd name="connsiteY29" fmla="*/ 212496 h 356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11504" h="356914">
                    <a:moveTo>
                      <a:pt x="45936" y="212496"/>
                    </a:moveTo>
                    <a:lnTo>
                      <a:pt x="45936" y="25447"/>
                    </a:lnTo>
                    <a:cubicBezTo>
                      <a:pt x="45936" y="14210"/>
                      <a:pt x="55189" y="4957"/>
                      <a:pt x="66426" y="4957"/>
                    </a:cubicBezTo>
                    <a:lnTo>
                      <a:pt x="66426" y="4957"/>
                    </a:lnTo>
                    <a:cubicBezTo>
                      <a:pt x="77662" y="4957"/>
                      <a:pt x="86915" y="14210"/>
                      <a:pt x="86915" y="25447"/>
                    </a:cubicBezTo>
                    <a:lnTo>
                      <a:pt x="86915" y="169204"/>
                    </a:lnTo>
                    <a:lnTo>
                      <a:pt x="86915" y="94516"/>
                    </a:lnTo>
                    <a:cubicBezTo>
                      <a:pt x="86915" y="83280"/>
                      <a:pt x="96169" y="74027"/>
                      <a:pt x="107405" y="74027"/>
                    </a:cubicBezTo>
                    <a:lnTo>
                      <a:pt x="107405" y="74027"/>
                    </a:lnTo>
                    <a:cubicBezTo>
                      <a:pt x="118641" y="74027"/>
                      <a:pt x="127894" y="83280"/>
                      <a:pt x="127894" y="94516"/>
                    </a:cubicBezTo>
                    <a:lnTo>
                      <a:pt x="127894" y="168873"/>
                    </a:lnTo>
                    <a:lnTo>
                      <a:pt x="127894" y="111701"/>
                    </a:lnTo>
                    <a:cubicBezTo>
                      <a:pt x="127894" y="100465"/>
                      <a:pt x="137148" y="91211"/>
                      <a:pt x="148384" y="91211"/>
                    </a:cubicBezTo>
                    <a:lnTo>
                      <a:pt x="148384" y="91211"/>
                    </a:lnTo>
                    <a:cubicBezTo>
                      <a:pt x="159620" y="91211"/>
                      <a:pt x="168873" y="100465"/>
                      <a:pt x="168873" y="111701"/>
                    </a:cubicBezTo>
                    <a:lnTo>
                      <a:pt x="168873" y="179779"/>
                    </a:lnTo>
                    <a:lnTo>
                      <a:pt x="168873" y="134504"/>
                    </a:lnTo>
                    <a:cubicBezTo>
                      <a:pt x="168873" y="123268"/>
                      <a:pt x="178127" y="114014"/>
                      <a:pt x="189363" y="114014"/>
                    </a:cubicBezTo>
                    <a:lnTo>
                      <a:pt x="189363" y="114014"/>
                    </a:lnTo>
                    <a:cubicBezTo>
                      <a:pt x="200599" y="114014"/>
                      <a:pt x="209852" y="123268"/>
                      <a:pt x="209852" y="134504"/>
                    </a:cubicBezTo>
                    <a:lnTo>
                      <a:pt x="209852" y="202582"/>
                    </a:lnTo>
                    <a:cubicBezTo>
                      <a:pt x="209852" y="202582"/>
                      <a:pt x="207869" y="238934"/>
                      <a:pt x="199608" y="259754"/>
                    </a:cubicBezTo>
                    <a:cubicBezTo>
                      <a:pt x="191346" y="280244"/>
                      <a:pt x="189363" y="353279"/>
                      <a:pt x="189363" y="353279"/>
                    </a:cubicBezTo>
                    <a:lnTo>
                      <a:pt x="56842" y="353279"/>
                    </a:lnTo>
                    <a:cubicBezTo>
                      <a:pt x="56842" y="353279"/>
                      <a:pt x="61138" y="319901"/>
                      <a:pt x="35030" y="294785"/>
                    </a:cubicBezTo>
                    <a:cubicBezTo>
                      <a:pt x="8923" y="269668"/>
                      <a:pt x="4957" y="235960"/>
                      <a:pt x="4957" y="235960"/>
                    </a:cubicBezTo>
                    <a:lnTo>
                      <a:pt x="4957" y="123268"/>
                    </a:lnTo>
                    <a:lnTo>
                      <a:pt x="4957" y="123268"/>
                    </a:lnTo>
                    <a:cubicBezTo>
                      <a:pt x="27760" y="123268"/>
                      <a:pt x="45936" y="141774"/>
                      <a:pt x="45936" y="164247"/>
                    </a:cubicBezTo>
                    <a:lnTo>
                      <a:pt x="45936" y="212496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02" name="Freeform: Shape 231">
                <a:extLst>
                  <a:ext uri="{FF2B5EF4-FFF2-40B4-BE49-F238E27FC236}">
                    <a16:creationId xmlns:a16="http://schemas.microsoft.com/office/drawing/2014/main" id="{807D358D-A9BB-924D-8949-6E0A49390DC4}"/>
                  </a:ext>
                </a:extLst>
              </p:cNvPr>
              <p:cNvSpPr/>
              <p:nvPr/>
            </p:nvSpPr>
            <p:spPr>
              <a:xfrm>
                <a:off x="6613246" y="-1988630"/>
                <a:ext cx="79314" cy="9914"/>
              </a:xfrm>
              <a:custGeom>
                <a:avLst/>
                <a:gdLst>
                  <a:gd name="connsiteX0" fmla="*/ 4957 w 79314"/>
                  <a:gd name="connsiteY0" fmla="*/ 4957 h 9914"/>
                  <a:gd name="connsiteX1" fmla="*/ 75679 w 79314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314" h="9914">
                    <a:moveTo>
                      <a:pt x="4957" y="4957"/>
                    </a:moveTo>
                    <a:lnTo>
                      <a:pt x="75679" y="4957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03" name="Freeform: Shape 232">
                <a:extLst>
                  <a:ext uri="{FF2B5EF4-FFF2-40B4-BE49-F238E27FC236}">
                    <a16:creationId xmlns:a16="http://schemas.microsoft.com/office/drawing/2014/main" id="{404BA7A4-D4E4-7745-8509-5F47FD921B84}"/>
                  </a:ext>
                </a:extLst>
              </p:cNvPr>
              <p:cNvSpPr/>
              <p:nvPr/>
            </p:nvSpPr>
            <p:spPr>
              <a:xfrm>
                <a:off x="6442059" y="-1988630"/>
                <a:ext cx="79314" cy="9914"/>
              </a:xfrm>
              <a:custGeom>
                <a:avLst/>
                <a:gdLst>
                  <a:gd name="connsiteX0" fmla="*/ 4957 w 79314"/>
                  <a:gd name="connsiteY0" fmla="*/ 4957 h 9914"/>
                  <a:gd name="connsiteX1" fmla="*/ 75679 w 79314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314" h="9914">
                    <a:moveTo>
                      <a:pt x="4957" y="4957"/>
                    </a:moveTo>
                    <a:lnTo>
                      <a:pt x="75679" y="4957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04" name="Freeform: Shape 233">
                <a:extLst>
                  <a:ext uri="{FF2B5EF4-FFF2-40B4-BE49-F238E27FC236}">
                    <a16:creationId xmlns:a16="http://schemas.microsoft.com/office/drawing/2014/main" id="{6A04EE3E-54FE-2742-BCFB-4C943F315351}"/>
                  </a:ext>
                </a:extLst>
              </p:cNvPr>
              <p:cNvSpPr/>
              <p:nvPr/>
            </p:nvSpPr>
            <p:spPr>
              <a:xfrm>
                <a:off x="6500554" y="-2053733"/>
                <a:ext cx="36352" cy="36352"/>
              </a:xfrm>
              <a:custGeom>
                <a:avLst/>
                <a:gdLst>
                  <a:gd name="connsiteX0" fmla="*/ 4957 w 36352"/>
                  <a:gd name="connsiteY0" fmla="*/ 4957 h 36352"/>
                  <a:gd name="connsiteX1" fmla="*/ 32387 w 36352"/>
                  <a:gd name="connsiteY1" fmla="*/ 32717 h 3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352" h="36352">
                    <a:moveTo>
                      <a:pt x="4957" y="4957"/>
                    </a:moveTo>
                    <a:lnTo>
                      <a:pt x="32387" y="32717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05" name="Freeform: Shape 234">
                <a:extLst>
                  <a:ext uri="{FF2B5EF4-FFF2-40B4-BE49-F238E27FC236}">
                    <a16:creationId xmlns:a16="http://schemas.microsoft.com/office/drawing/2014/main" id="{9E7B7CA3-F20C-F147-B157-A670C8491FBA}"/>
                  </a:ext>
                </a:extLst>
              </p:cNvPr>
              <p:cNvSpPr/>
              <p:nvPr/>
            </p:nvSpPr>
            <p:spPr>
              <a:xfrm>
                <a:off x="6603001" y="-2053733"/>
                <a:ext cx="36352" cy="36352"/>
              </a:xfrm>
              <a:custGeom>
                <a:avLst/>
                <a:gdLst>
                  <a:gd name="connsiteX0" fmla="*/ 32387 w 36352"/>
                  <a:gd name="connsiteY0" fmla="*/ 4957 h 36352"/>
                  <a:gd name="connsiteX1" fmla="*/ 4957 w 36352"/>
                  <a:gd name="connsiteY1" fmla="*/ 32717 h 3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352" h="36352">
                    <a:moveTo>
                      <a:pt x="32387" y="4957"/>
                    </a:moveTo>
                    <a:lnTo>
                      <a:pt x="4957" y="32717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06" name="Freeform: Shape 235">
                <a:extLst>
                  <a:ext uri="{FF2B5EF4-FFF2-40B4-BE49-F238E27FC236}">
                    <a16:creationId xmlns:a16="http://schemas.microsoft.com/office/drawing/2014/main" id="{42FB0996-6342-434F-93F8-524448C1CD5A}"/>
                  </a:ext>
                </a:extLst>
              </p:cNvPr>
              <p:cNvSpPr/>
              <p:nvPr/>
            </p:nvSpPr>
            <p:spPr>
              <a:xfrm>
                <a:off x="6563014" y="-2109584"/>
                <a:ext cx="9914" cy="79314"/>
              </a:xfrm>
              <a:custGeom>
                <a:avLst/>
                <a:gdLst>
                  <a:gd name="connsiteX0" fmla="*/ 4957 w 9914"/>
                  <a:gd name="connsiteY0" fmla="*/ 4957 h 79314"/>
                  <a:gd name="connsiteX1" fmla="*/ 4957 w 9914"/>
                  <a:gd name="connsiteY1" fmla="*/ 75679 h 7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79314">
                    <a:moveTo>
                      <a:pt x="4957" y="4957"/>
                    </a:moveTo>
                    <a:lnTo>
                      <a:pt x="4957" y="75679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85730"/>
                <a:endParaRPr lang="en-US" sz="1050">
                  <a:solidFill>
                    <a:srgbClr val="414042"/>
                  </a:solidFill>
                  <a:latin typeface="Amazon Ember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389FB17-3B9E-DB4F-B505-569AA148311E}"/>
                </a:ext>
              </a:extLst>
            </p:cNvPr>
            <p:cNvGrpSpPr/>
            <p:nvPr/>
          </p:nvGrpSpPr>
          <p:grpSpPr>
            <a:xfrm>
              <a:off x="4936979" y="1576499"/>
              <a:ext cx="1210151" cy="1416126"/>
              <a:chOff x="7899166" y="2055037"/>
              <a:chExt cx="1936242" cy="2265801"/>
            </a:xfrm>
          </p:grpSpPr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F6417958-BA4E-804F-8E75-572BBC1C4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7899166" y="2752812"/>
                <a:ext cx="930402" cy="1005840"/>
              </a:xfrm>
              <a:prstGeom prst="rect">
                <a:avLst/>
              </a:prstGeom>
            </p:spPr>
          </p:pic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E408E831-E9A3-F94A-80CF-0D2FF3CB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8887619" y="2055037"/>
                <a:ext cx="930402" cy="1005840"/>
              </a:xfrm>
              <a:prstGeom prst="rect">
                <a:avLst/>
              </a:prstGeom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66640FA3-AADD-5C4A-9627-070B6994A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8829568" y="3314998"/>
                <a:ext cx="1005840" cy="10058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15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29167E-6 3.95062E-6 L -0.0536 3.9506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B9C9D1-B23B-0547-BF72-41EABABD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App Mesh uses Envoy proxy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579E0-8905-1C4D-ACF5-32C8660E41CF}"/>
              </a:ext>
            </a:extLst>
          </p:cNvPr>
          <p:cNvGrpSpPr/>
          <p:nvPr/>
        </p:nvGrpSpPr>
        <p:grpSpPr>
          <a:xfrm>
            <a:off x="45321" y="1637144"/>
            <a:ext cx="1721653" cy="1721653"/>
            <a:chOff x="522014" y="1247677"/>
            <a:chExt cx="2838648" cy="28386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819B0BB-34DA-4E8E-8F29-64DD841C5496}"/>
                </a:ext>
              </a:extLst>
            </p:cNvPr>
            <p:cNvSpPr/>
            <p:nvPr/>
          </p:nvSpPr>
          <p:spPr bwMode="auto">
            <a:xfrm>
              <a:off x="522014" y="1247677"/>
              <a:ext cx="2838648" cy="283864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6" name="Picture 2" descr="Envoy_Logo_Stacked_CMYK-REVERSE.png">
              <a:extLst>
                <a:ext uri="{FF2B5EF4-FFF2-40B4-BE49-F238E27FC236}">
                  <a16:creationId xmlns:a16="http://schemas.microsoft.com/office/drawing/2014/main" id="{2F508CBE-4140-1841-B83D-CC5AD0C42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438" y="1689101"/>
              <a:ext cx="1955800" cy="195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D40A01F-95D7-E64B-8CCA-A336FF79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755" y="975043"/>
            <a:ext cx="7296924" cy="319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2AB8-EA56-3E44-861A-821CA234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14042"/>
                </a:solidFill>
              </a:rPr>
              <a:t>App Mesh – </a:t>
            </a:r>
            <a:r>
              <a:rPr lang="zh-CN" altLang="en-US" dirty="0">
                <a:solidFill>
                  <a:srgbClr val="414042"/>
                </a:solidFill>
              </a:rPr>
              <a:t>流量与路由管理</a:t>
            </a:r>
            <a:endParaRPr lang="en-US" dirty="0">
              <a:solidFill>
                <a:srgbClr val="414042"/>
              </a:solidFill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347F3F26-BEF7-A74D-8A7B-A3A2612743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34043" y="3281984"/>
            <a:ext cx="670461" cy="49438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urved Connector 35">
            <a:extLst>
              <a:ext uri="{FF2B5EF4-FFF2-40B4-BE49-F238E27FC236}">
                <a16:creationId xmlns:a16="http://schemas.microsoft.com/office/drawing/2014/main" id="{FC692655-872A-3543-8921-547FA0DA9F9B}"/>
              </a:ext>
            </a:extLst>
          </p:cNvPr>
          <p:cNvCxnSpPr>
            <a:cxnSpLocks/>
          </p:cNvCxnSpPr>
          <p:nvPr/>
        </p:nvCxnSpPr>
        <p:spPr>
          <a:xfrm>
            <a:off x="1265047" y="2570611"/>
            <a:ext cx="1176379" cy="10563"/>
          </a:xfrm>
          <a:prstGeom prst="curvedConnector3">
            <a:avLst/>
          </a:pr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D93DCE4-79EC-EF4B-A9B8-00CE86F466CD}"/>
              </a:ext>
            </a:extLst>
          </p:cNvPr>
          <p:cNvSpPr/>
          <p:nvPr/>
        </p:nvSpPr>
        <p:spPr>
          <a:xfrm flipH="1">
            <a:off x="4989128" y="3061927"/>
            <a:ext cx="458839" cy="45883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750" kern="0" dirty="0"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B60AD7-7E92-7C41-97B8-3DDCC71012FD}"/>
              </a:ext>
            </a:extLst>
          </p:cNvPr>
          <p:cNvSpPr/>
          <p:nvPr/>
        </p:nvSpPr>
        <p:spPr>
          <a:xfrm flipH="1">
            <a:off x="2006821" y="1446756"/>
            <a:ext cx="627796" cy="58846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5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000" kern="0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4EEE2E-EAF5-774E-99B2-1B50ABE4DD42}"/>
              </a:ext>
            </a:extLst>
          </p:cNvPr>
          <p:cNvSpPr/>
          <p:nvPr/>
        </p:nvSpPr>
        <p:spPr>
          <a:xfrm flipH="1">
            <a:off x="2026485" y="3702964"/>
            <a:ext cx="588469" cy="58846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5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000" kern="0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ABE546-1FF7-FF43-B548-29E26B79632C}"/>
              </a:ext>
            </a:extLst>
          </p:cNvPr>
          <p:cNvSpPr/>
          <p:nvPr/>
        </p:nvSpPr>
        <p:spPr>
          <a:xfrm flipH="1">
            <a:off x="3047637" y="3205409"/>
            <a:ext cx="588469" cy="58846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5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000" kern="0" dirty="0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BA3A8-66F7-9540-A453-B83982D7A6D5}"/>
              </a:ext>
            </a:extLst>
          </p:cNvPr>
          <p:cNvSpPr/>
          <p:nvPr/>
        </p:nvSpPr>
        <p:spPr>
          <a:xfrm flipH="1">
            <a:off x="4156809" y="3581919"/>
            <a:ext cx="907718" cy="907718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3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500" kern="0" dirty="0">
              <a:latin typeface="+mj-lt"/>
            </a:endParaRPr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CEEE3FE8-D1E9-8743-97B6-93EBDA3DFAB3}"/>
              </a:ext>
            </a:extLst>
          </p:cNvPr>
          <p:cNvSpPr/>
          <p:nvPr/>
        </p:nvSpPr>
        <p:spPr>
          <a:xfrm>
            <a:off x="763498" y="3074304"/>
            <a:ext cx="1225351" cy="964259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0562" h="1567572">
                <a:moveTo>
                  <a:pt x="0" y="0"/>
                </a:moveTo>
                <a:cubicBezTo>
                  <a:pt x="0" y="0"/>
                  <a:pt x="190500" y="1657215"/>
                  <a:pt x="1960562" y="1563764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926E323F-0EFA-6847-90B2-83829473AEA1}"/>
              </a:ext>
            </a:extLst>
          </p:cNvPr>
          <p:cNvSpPr/>
          <p:nvPr/>
        </p:nvSpPr>
        <p:spPr>
          <a:xfrm flipV="1">
            <a:off x="763498" y="1756215"/>
            <a:ext cx="1225351" cy="376068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0562" h="1567572">
                <a:moveTo>
                  <a:pt x="0" y="0"/>
                </a:moveTo>
                <a:cubicBezTo>
                  <a:pt x="0" y="0"/>
                  <a:pt x="190500" y="1657215"/>
                  <a:pt x="1960562" y="1563764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753765-C8A6-694C-A920-A8593B20B6DB}"/>
              </a:ext>
            </a:extLst>
          </p:cNvPr>
          <p:cNvSpPr/>
          <p:nvPr/>
        </p:nvSpPr>
        <p:spPr>
          <a:xfrm flipH="1">
            <a:off x="2499454" y="2342331"/>
            <a:ext cx="458839" cy="45883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750" kern="0" dirty="0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167074-3BFE-0740-A1D9-95EA9FD9C7F4}"/>
              </a:ext>
            </a:extLst>
          </p:cNvPr>
          <p:cNvSpPr/>
          <p:nvPr/>
        </p:nvSpPr>
        <p:spPr>
          <a:xfrm flipH="1">
            <a:off x="352046" y="2144263"/>
            <a:ext cx="854975" cy="854975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5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000" kern="0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FE108E-FBB4-5B4C-BA8A-3C616B30A81D}"/>
              </a:ext>
            </a:extLst>
          </p:cNvPr>
          <p:cNvSpPr/>
          <p:nvPr/>
        </p:nvSpPr>
        <p:spPr>
          <a:xfrm flipH="1">
            <a:off x="3808131" y="1216747"/>
            <a:ext cx="1232159" cy="123215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3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500" kern="0" dirty="0">
              <a:latin typeface="+mj-lt"/>
            </a:endParaRPr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AF922ED3-98D4-CB43-B5D8-D099A98EE11D}"/>
              </a:ext>
            </a:extLst>
          </p:cNvPr>
          <p:cNvSpPr/>
          <p:nvPr/>
        </p:nvSpPr>
        <p:spPr>
          <a:xfrm rot="16200000" flipV="1">
            <a:off x="1729864" y="2329793"/>
            <a:ext cx="235607" cy="1207979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868805 w 868805"/>
              <a:gd name="connsiteY0" fmla="*/ 0 h 2276169"/>
              <a:gd name="connsiteX1" fmla="*/ 759267 w 868805"/>
              <a:gd name="connsiteY1" fmla="*/ 2273473 h 2276169"/>
              <a:gd name="connsiteX0" fmla="*/ 849596 w 849596"/>
              <a:gd name="connsiteY0" fmla="*/ 0 h 2082845"/>
              <a:gd name="connsiteX1" fmla="*/ 765458 w 849596"/>
              <a:gd name="connsiteY1" fmla="*/ 2079916 h 2082845"/>
              <a:gd name="connsiteX0" fmla="*/ 584590 w 584590"/>
              <a:gd name="connsiteY0" fmla="*/ 0 h 2079916"/>
              <a:gd name="connsiteX1" fmla="*/ 500452 w 584590"/>
              <a:gd name="connsiteY1" fmla="*/ 2079916 h 2079916"/>
              <a:gd name="connsiteX0" fmla="*/ 415647 w 415647"/>
              <a:gd name="connsiteY0" fmla="*/ 0 h 2079916"/>
              <a:gd name="connsiteX1" fmla="*/ 331509 w 415647"/>
              <a:gd name="connsiteY1" fmla="*/ 2079916 h 2079916"/>
              <a:gd name="connsiteX0" fmla="*/ 396201 w 396201"/>
              <a:gd name="connsiteY0" fmla="*/ 0 h 1925071"/>
              <a:gd name="connsiteX1" fmla="*/ 337463 w 396201"/>
              <a:gd name="connsiteY1" fmla="*/ 1925071 h 1925071"/>
              <a:gd name="connsiteX0" fmla="*/ 376971 w 376971"/>
              <a:gd name="connsiteY0" fmla="*/ 0 h 1963782"/>
              <a:gd name="connsiteX1" fmla="*/ 343633 w 376971"/>
              <a:gd name="connsiteY1" fmla="*/ 1963782 h 19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971" h="1963782">
                <a:moveTo>
                  <a:pt x="376971" y="0"/>
                </a:moveTo>
                <a:cubicBezTo>
                  <a:pt x="376971" y="0"/>
                  <a:pt x="-448530" y="818467"/>
                  <a:pt x="343633" y="1963782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6EA33841-B384-B946-950C-BE49266A46DF}"/>
              </a:ext>
            </a:extLst>
          </p:cNvPr>
          <p:cNvSpPr/>
          <p:nvPr/>
        </p:nvSpPr>
        <p:spPr>
          <a:xfrm rot="19514678">
            <a:off x="2805592" y="2854280"/>
            <a:ext cx="87222" cy="558143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868805 w 868805"/>
              <a:gd name="connsiteY0" fmla="*/ 0 h 2276169"/>
              <a:gd name="connsiteX1" fmla="*/ 759267 w 868805"/>
              <a:gd name="connsiteY1" fmla="*/ 2273473 h 2276169"/>
              <a:gd name="connsiteX0" fmla="*/ 849596 w 849596"/>
              <a:gd name="connsiteY0" fmla="*/ 0 h 2082845"/>
              <a:gd name="connsiteX1" fmla="*/ 765458 w 849596"/>
              <a:gd name="connsiteY1" fmla="*/ 2079916 h 2082845"/>
              <a:gd name="connsiteX0" fmla="*/ 584590 w 584590"/>
              <a:gd name="connsiteY0" fmla="*/ 0 h 2079916"/>
              <a:gd name="connsiteX1" fmla="*/ 500452 w 584590"/>
              <a:gd name="connsiteY1" fmla="*/ 2079916 h 2079916"/>
              <a:gd name="connsiteX0" fmla="*/ 415647 w 415647"/>
              <a:gd name="connsiteY0" fmla="*/ 0 h 2079916"/>
              <a:gd name="connsiteX1" fmla="*/ 331509 w 415647"/>
              <a:gd name="connsiteY1" fmla="*/ 2079916 h 2079916"/>
              <a:gd name="connsiteX0" fmla="*/ 396201 w 396201"/>
              <a:gd name="connsiteY0" fmla="*/ 0 h 1925071"/>
              <a:gd name="connsiteX1" fmla="*/ 337463 w 396201"/>
              <a:gd name="connsiteY1" fmla="*/ 1925071 h 1925071"/>
              <a:gd name="connsiteX0" fmla="*/ 376971 w 376971"/>
              <a:gd name="connsiteY0" fmla="*/ 0 h 1963782"/>
              <a:gd name="connsiteX1" fmla="*/ 343633 w 376971"/>
              <a:gd name="connsiteY1" fmla="*/ 1963782 h 1963782"/>
              <a:gd name="connsiteX0" fmla="*/ 384925 w 384925"/>
              <a:gd name="connsiteY0" fmla="*/ 0 h 1962241"/>
              <a:gd name="connsiteX1" fmla="*/ 341046 w 384925"/>
              <a:gd name="connsiteY1" fmla="*/ 1962241 h 1962241"/>
              <a:gd name="connsiteX0" fmla="*/ 173672 w 435704"/>
              <a:gd name="connsiteY0" fmla="*/ 0 h 1200219"/>
              <a:gd name="connsiteX1" fmla="*/ 435704 w 435704"/>
              <a:gd name="connsiteY1" fmla="*/ 1200219 h 1200219"/>
              <a:gd name="connsiteX0" fmla="*/ 130188 w 392220"/>
              <a:gd name="connsiteY0" fmla="*/ 0 h 1200219"/>
              <a:gd name="connsiteX1" fmla="*/ 392220 w 392220"/>
              <a:gd name="connsiteY1" fmla="*/ 1200219 h 1200219"/>
              <a:gd name="connsiteX0" fmla="*/ 112757 w 374789"/>
              <a:gd name="connsiteY0" fmla="*/ 0 h 1200219"/>
              <a:gd name="connsiteX1" fmla="*/ 374789 w 374789"/>
              <a:gd name="connsiteY1" fmla="*/ 1200219 h 1200219"/>
              <a:gd name="connsiteX0" fmla="*/ 477377 w 477377"/>
              <a:gd name="connsiteY0" fmla="*/ 0 h 1146837"/>
              <a:gd name="connsiteX1" fmla="*/ 234842 w 477377"/>
              <a:gd name="connsiteY1" fmla="*/ 1146837 h 1146837"/>
              <a:gd name="connsiteX0" fmla="*/ 393331 w 393331"/>
              <a:gd name="connsiteY0" fmla="*/ 0 h 1146837"/>
              <a:gd name="connsiteX1" fmla="*/ 150796 w 393331"/>
              <a:gd name="connsiteY1" fmla="*/ 1146837 h 1146837"/>
              <a:gd name="connsiteX0" fmla="*/ 219638 w 219638"/>
              <a:gd name="connsiteY0" fmla="*/ 0 h 968339"/>
              <a:gd name="connsiteX1" fmla="*/ 191747 w 219638"/>
              <a:gd name="connsiteY1" fmla="*/ 968339 h 968339"/>
              <a:gd name="connsiteX0" fmla="*/ 154002 w 154002"/>
              <a:gd name="connsiteY0" fmla="*/ 0 h 968339"/>
              <a:gd name="connsiteX1" fmla="*/ 126111 w 154002"/>
              <a:gd name="connsiteY1" fmla="*/ 968339 h 96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002" h="968339">
                <a:moveTo>
                  <a:pt x="154002" y="0"/>
                </a:moveTo>
                <a:cubicBezTo>
                  <a:pt x="154002" y="0"/>
                  <a:pt x="-173083" y="510205"/>
                  <a:pt x="126111" y="968339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7" name="Graphic 1">
            <a:extLst>
              <a:ext uri="{FF2B5EF4-FFF2-40B4-BE49-F238E27FC236}">
                <a16:creationId xmlns:a16="http://schemas.microsoft.com/office/drawing/2014/main" id="{207B90B8-202E-A047-AB3A-5D5539AE3334}"/>
              </a:ext>
            </a:extLst>
          </p:cNvPr>
          <p:cNvSpPr/>
          <p:nvPr/>
        </p:nvSpPr>
        <p:spPr>
          <a:xfrm>
            <a:off x="2323413" y="4270512"/>
            <a:ext cx="1809702" cy="211848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0 w 2328862"/>
              <a:gd name="connsiteY0" fmla="*/ 0 h 1471020"/>
              <a:gd name="connsiteX1" fmla="*/ 2328862 w 2328862"/>
              <a:gd name="connsiteY1" fmla="*/ 1466985 h 1471020"/>
              <a:gd name="connsiteX0" fmla="*/ 0 w 2373312"/>
              <a:gd name="connsiteY0" fmla="*/ 0 h 439436"/>
              <a:gd name="connsiteX1" fmla="*/ 2373312 w 2373312"/>
              <a:gd name="connsiteY1" fmla="*/ 428229 h 439436"/>
              <a:gd name="connsiteX0" fmla="*/ 0 w 2944812"/>
              <a:gd name="connsiteY0" fmla="*/ 87923 h 87984"/>
              <a:gd name="connsiteX1" fmla="*/ 2944812 w 2944812"/>
              <a:gd name="connsiteY1" fmla="*/ 0 h 87984"/>
              <a:gd name="connsiteX0" fmla="*/ 0 w 2982912"/>
              <a:gd name="connsiteY0" fmla="*/ 0 h 43323"/>
              <a:gd name="connsiteX1" fmla="*/ 2982912 w 2982912"/>
              <a:gd name="connsiteY1" fmla="*/ 2404 h 43323"/>
              <a:gd name="connsiteX0" fmla="*/ 0 w 2982912"/>
              <a:gd name="connsiteY0" fmla="*/ 0 h 218233"/>
              <a:gd name="connsiteX1" fmla="*/ 2982912 w 2982912"/>
              <a:gd name="connsiteY1" fmla="*/ 2404 h 218233"/>
              <a:gd name="connsiteX0" fmla="*/ 0 w 2932112"/>
              <a:gd name="connsiteY0" fmla="*/ 107278 h 248249"/>
              <a:gd name="connsiteX1" fmla="*/ 2932112 w 2932112"/>
              <a:gd name="connsiteY1" fmla="*/ 0 h 248249"/>
              <a:gd name="connsiteX0" fmla="*/ 0 w 2932112"/>
              <a:gd name="connsiteY0" fmla="*/ 107278 h 352920"/>
              <a:gd name="connsiteX1" fmla="*/ 2932112 w 2932112"/>
              <a:gd name="connsiteY1" fmla="*/ 0 h 352920"/>
              <a:gd name="connsiteX0" fmla="*/ 0 w 2932112"/>
              <a:gd name="connsiteY0" fmla="*/ 107278 h 344394"/>
              <a:gd name="connsiteX1" fmla="*/ 2932112 w 2932112"/>
              <a:gd name="connsiteY1" fmla="*/ 0 h 34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2112" h="344394">
                <a:moveTo>
                  <a:pt x="0" y="107278"/>
                </a:moveTo>
                <a:cubicBezTo>
                  <a:pt x="0" y="107278"/>
                  <a:pt x="1517650" y="706380"/>
                  <a:pt x="2932112" y="0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8" name="Graphic 1">
            <a:extLst>
              <a:ext uri="{FF2B5EF4-FFF2-40B4-BE49-F238E27FC236}">
                <a16:creationId xmlns:a16="http://schemas.microsoft.com/office/drawing/2014/main" id="{54C67007-AA76-DC43-83FA-8427AC7FCFEB}"/>
              </a:ext>
            </a:extLst>
          </p:cNvPr>
          <p:cNvSpPr/>
          <p:nvPr/>
        </p:nvSpPr>
        <p:spPr>
          <a:xfrm>
            <a:off x="2970123" y="2740929"/>
            <a:ext cx="1971476" cy="545118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1952814 w 1952814"/>
              <a:gd name="connsiteY0" fmla="*/ 0 h 2263279"/>
              <a:gd name="connsiteX1" fmla="*/ 535176 w 1952814"/>
              <a:gd name="connsiteY1" fmla="*/ 2260569 h 2263279"/>
              <a:gd name="connsiteX0" fmla="*/ 0 w 3154362"/>
              <a:gd name="connsiteY0" fmla="*/ 0 h 886185"/>
              <a:gd name="connsiteX1" fmla="*/ 3154362 w 3154362"/>
              <a:gd name="connsiteY1" fmla="*/ 879862 h 88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4362" h="886185">
                <a:moveTo>
                  <a:pt x="0" y="0"/>
                </a:moveTo>
                <a:cubicBezTo>
                  <a:pt x="0" y="0"/>
                  <a:pt x="1384300" y="973313"/>
                  <a:pt x="3154362" y="879862"/>
                </a:cubicBezTo>
              </a:path>
            </a:pathLst>
          </a:custGeom>
          <a:noFill/>
          <a:ln w="4762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454C9B12-7ABC-CD43-B3EF-BC4833A6D9D3}"/>
              </a:ext>
            </a:extLst>
          </p:cNvPr>
          <p:cNvSpPr/>
          <p:nvPr/>
        </p:nvSpPr>
        <p:spPr>
          <a:xfrm>
            <a:off x="3041560" y="2575344"/>
            <a:ext cx="1911869" cy="627438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1952814 w 1952814"/>
              <a:gd name="connsiteY0" fmla="*/ 0 h 2263279"/>
              <a:gd name="connsiteX1" fmla="*/ 535176 w 1952814"/>
              <a:gd name="connsiteY1" fmla="*/ 2260569 h 2263279"/>
              <a:gd name="connsiteX0" fmla="*/ 0 w 3154362"/>
              <a:gd name="connsiteY0" fmla="*/ 0 h 886185"/>
              <a:gd name="connsiteX1" fmla="*/ 3154362 w 3154362"/>
              <a:gd name="connsiteY1" fmla="*/ 879862 h 886185"/>
              <a:gd name="connsiteX0" fmla="*/ 0 w 3192462"/>
              <a:gd name="connsiteY0" fmla="*/ 0 h 1271579"/>
              <a:gd name="connsiteX1" fmla="*/ 3192462 w 3192462"/>
              <a:gd name="connsiteY1" fmla="*/ 1266976 h 1271579"/>
              <a:gd name="connsiteX0" fmla="*/ 0 w 5643562"/>
              <a:gd name="connsiteY0" fmla="*/ 0 h 988843"/>
              <a:gd name="connsiteX1" fmla="*/ 5643562 w 5643562"/>
              <a:gd name="connsiteY1" fmla="*/ 983093 h 988843"/>
              <a:gd name="connsiteX0" fmla="*/ 0 w 5643562"/>
              <a:gd name="connsiteY0" fmla="*/ 36917 h 1020010"/>
              <a:gd name="connsiteX1" fmla="*/ 5643562 w 5643562"/>
              <a:gd name="connsiteY1" fmla="*/ 1020010 h 102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43562" h="1020010">
                <a:moveTo>
                  <a:pt x="0" y="36917"/>
                </a:moveTo>
                <a:cubicBezTo>
                  <a:pt x="0" y="36917"/>
                  <a:pt x="2794000" y="-293054"/>
                  <a:pt x="5643562" y="1020010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20" name="Graphic 1">
            <a:extLst>
              <a:ext uri="{FF2B5EF4-FFF2-40B4-BE49-F238E27FC236}">
                <a16:creationId xmlns:a16="http://schemas.microsoft.com/office/drawing/2014/main" id="{6B852FE5-C263-2A48-A9C3-581ECEA64B4E}"/>
              </a:ext>
            </a:extLst>
          </p:cNvPr>
          <p:cNvSpPr/>
          <p:nvPr/>
        </p:nvSpPr>
        <p:spPr>
          <a:xfrm>
            <a:off x="2986189" y="1876348"/>
            <a:ext cx="790355" cy="483342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0 w 2328862"/>
              <a:gd name="connsiteY0" fmla="*/ 0 h 1471020"/>
              <a:gd name="connsiteX1" fmla="*/ 2328862 w 2328862"/>
              <a:gd name="connsiteY1" fmla="*/ 1466985 h 1471020"/>
              <a:gd name="connsiteX0" fmla="*/ 0 w 2373312"/>
              <a:gd name="connsiteY0" fmla="*/ 0 h 439436"/>
              <a:gd name="connsiteX1" fmla="*/ 2373312 w 2373312"/>
              <a:gd name="connsiteY1" fmla="*/ 428229 h 439436"/>
              <a:gd name="connsiteX0" fmla="*/ 0 w 2944812"/>
              <a:gd name="connsiteY0" fmla="*/ 87923 h 87984"/>
              <a:gd name="connsiteX1" fmla="*/ 2944812 w 2944812"/>
              <a:gd name="connsiteY1" fmla="*/ 0 h 87984"/>
              <a:gd name="connsiteX0" fmla="*/ 0 w 2982912"/>
              <a:gd name="connsiteY0" fmla="*/ 0 h 43323"/>
              <a:gd name="connsiteX1" fmla="*/ 2982912 w 2982912"/>
              <a:gd name="connsiteY1" fmla="*/ 2404 h 43323"/>
              <a:gd name="connsiteX0" fmla="*/ 0 w 2982912"/>
              <a:gd name="connsiteY0" fmla="*/ 0 h 218233"/>
              <a:gd name="connsiteX1" fmla="*/ 2982912 w 2982912"/>
              <a:gd name="connsiteY1" fmla="*/ 2404 h 218233"/>
              <a:gd name="connsiteX0" fmla="*/ 0 w 2932112"/>
              <a:gd name="connsiteY0" fmla="*/ 107278 h 248249"/>
              <a:gd name="connsiteX1" fmla="*/ 2932112 w 2932112"/>
              <a:gd name="connsiteY1" fmla="*/ 0 h 248249"/>
              <a:gd name="connsiteX0" fmla="*/ 0 w 2932112"/>
              <a:gd name="connsiteY0" fmla="*/ 107278 h 352920"/>
              <a:gd name="connsiteX1" fmla="*/ 2932112 w 2932112"/>
              <a:gd name="connsiteY1" fmla="*/ 0 h 352920"/>
              <a:gd name="connsiteX0" fmla="*/ 0 w 2932112"/>
              <a:gd name="connsiteY0" fmla="*/ 107278 h 344394"/>
              <a:gd name="connsiteX1" fmla="*/ 2932112 w 2932112"/>
              <a:gd name="connsiteY1" fmla="*/ 0 h 344394"/>
              <a:gd name="connsiteX0" fmla="*/ 0 w 4166718"/>
              <a:gd name="connsiteY0" fmla="*/ 507294 h 533165"/>
              <a:gd name="connsiteX1" fmla="*/ 4166718 w 4166718"/>
              <a:gd name="connsiteY1" fmla="*/ 0 h 533165"/>
              <a:gd name="connsiteX0" fmla="*/ 0 w 4166718"/>
              <a:gd name="connsiteY0" fmla="*/ 746670 h 746670"/>
              <a:gd name="connsiteX1" fmla="*/ 4166718 w 4166718"/>
              <a:gd name="connsiteY1" fmla="*/ 239376 h 746670"/>
              <a:gd name="connsiteX0" fmla="*/ 0 w 4166718"/>
              <a:gd name="connsiteY0" fmla="*/ 736138 h 736138"/>
              <a:gd name="connsiteX1" fmla="*/ 4166718 w 4166718"/>
              <a:gd name="connsiteY1" fmla="*/ 228844 h 736138"/>
              <a:gd name="connsiteX0" fmla="*/ 0 w 4166718"/>
              <a:gd name="connsiteY0" fmla="*/ 542036 h 542036"/>
              <a:gd name="connsiteX1" fmla="*/ 4166718 w 4166718"/>
              <a:gd name="connsiteY1" fmla="*/ 34742 h 542036"/>
              <a:gd name="connsiteX0" fmla="*/ 0 w 4166718"/>
              <a:gd name="connsiteY0" fmla="*/ 507294 h 507294"/>
              <a:gd name="connsiteX1" fmla="*/ 4166718 w 4166718"/>
              <a:gd name="connsiteY1" fmla="*/ 0 h 507294"/>
              <a:gd name="connsiteX0" fmla="*/ 0 w 4089555"/>
              <a:gd name="connsiteY0" fmla="*/ 533101 h 533101"/>
              <a:gd name="connsiteX1" fmla="*/ 4089555 w 4089555"/>
              <a:gd name="connsiteY1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89555" h="533101">
                <a:moveTo>
                  <a:pt x="0" y="533101"/>
                </a:moveTo>
                <a:cubicBezTo>
                  <a:pt x="0" y="533101"/>
                  <a:pt x="1993489" y="22480"/>
                  <a:pt x="4089555" y="0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4FC220-6CE6-A943-9500-52B38BB6D3F2}"/>
              </a:ext>
            </a:extLst>
          </p:cNvPr>
          <p:cNvGrpSpPr/>
          <p:nvPr/>
        </p:nvGrpSpPr>
        <p:grpSpPr>
          <a:xfrm>
            <a:off x="2583298" y="2457333"/>
            <a:ext cx="291152" cy="228836"/>
            <a:chOff x="6954414" y="3375725"/>
            <a:chExt cx="319141" cy="250835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357D7A7-9B3E-5849-B0C7-394A7E520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8DF06681-9ED5-0D48-9714-CE343A3AD3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C7A19AA-1563-F94E-8307-780D93863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BD7065-5799-074B-B7BF-4C8DC798554D}"/>
              </a:ext>
            </a:extLst>
          </p:cNvPr>
          <p:cNvGrpSpPr/>
          <p:nvPr/>
        </p:nvGrpSpPr>
        <p:grpSpPr>
          <a:xfrm>
            <a:off x="4313557" y="1756215"/>
            <a:ext cx="291152" cy="228836"/>
            <a:chOff x="6954414" y="3375725"/>
            <a:chExt cx="319141" cy="250835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10F9A476-7B4C-2A4A-A77C-2740C53C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A80B721-E02F-2F43-BB90-186C6878D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486B249-BFD0-B84B-AF95-36A55EE1D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0BCA0E-7B55-3648-8496-978D5D93759E}"/>
              </a:ext>
            </a:extLst>
          </p:cNvPr>
          <p:cNvGrpSpPr/>
          <p:nvPr/>
        </p:nvGrpSpPr>
        <p:grpSpPr>
          <a:xfrm>
            <a:off x="4465092" y="3921361"/>
            <a:ext cx="291152" cy="228836"/>
            <a:chOff x="6954414" y="3375725"/>
            <a:chExt cx="319141" cy="250835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E125FC57-1284-8745-ABAF-B2D27D3D1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14C03FA6-2572-E446-B831-8AF380928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A69C8A-A948-8E42-9837-336525D8C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9236B9-2C2F-0C43-85C9-9204B9DB75EA}"/>
              </a:ext>
            </a:extLst>
          </p:cNvPr>
          <p:cNvGrpSpPr/>
          <p:nvPr/>
        </p:nvGrpSpPr>
        <p:grpSpPr>
          <a:xfrm>
            <a:off x="3196295" y="3385225"/>
            <a:ext cx="291152" cy="228836"/>
            <a:chOff x="6954414" y="3375725"/>
            <a:chExt cx="319141" cy="250835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4BDE688-3D5B-2D49-9569-6C164D0C5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AD805956-A242-9F4E-A4CE-C8A3AC4BB7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47E575-2BB9-E047-8AF4-EA8CA29A6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D5C8D42-2F7E-0748-B1CC-2EB74A20AE8A}"/>
              </a:ext>
            </a:extLst>
          </p:cNvPr>
          <p:cNvGrpSpPr/>
          <p:nvPr/>
        </p:nvGrpSpPr>
        <p:grpSpPr>
          <a:xfrm>
            <a:off x="2175143" y="3882780"/>
            <a:ext cx="291152" cy="228836"/>
            <a:chOff x="6954414" y="3375725"/>
            <a:chExt cx="319141" cy="250835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EE716C9-4160-B340-9F9A-E4049E2FA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46970C2-E4DD-7548-9AD5-04B5D194D7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0F182-ABAB-0A4F-97C1-36DC0A850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4530B4-F94A-434F-AC9F-56A44FCE7F48}"/>
              </a:ext>
            </a:extLst>
          </p:cNvPr>
          <p:cNvGrpSpPr/>
          <p:nvPr/>
        </p:nvGrpSpPr>
        <p:grpSpPr>
          <a:xfrm>
            <a:off x="633958" y="2457333"/>
            <a:ext cx="291152" cy="228836"/>
            <a:chOff x="6954414" y="3375725"/>
            <a:chExt cx="319141" cy="250835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8344F73-C18E-CA44-9A7F-01BFFC9C9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578EEA69-CDC4-8D44-9719-ECBEBC7499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93C6239-A7C7-E04D-BC24-A79F78A1E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9B49737-902F-B040-93A0-8C00EE041E2C}"/>
              </a:ext>
            </a:extLst>
          </p:cNvPr>
          <p:cNvGrpSpPr/>
          <p:nvPr/>
        </p:nvGrpSpPr>
        <p:grpSpPr>
          <a:xfrm>
            <a:off x="2177495" y="1589665"/>
            <a:ext cx="291152" cy="228836"/>
            <a:chOff x="6954414" y="3375725"/>
            <a:chExt cx="319141" cy="250835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CB6B31F9-DC57-5B41-B464-84535180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EAB9CC5F-D17B-7A49-ABB0-08E4F198DB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5E3D88-119F-344E-A231-66ED7B7A2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9EBE4C-78A6-7E48-A1E9-2E1081192EC0}"/>
              </a:ext>
            </a:extLst>
          </p:cNvPr>
          <p:cNvGrpSpPr/>
          <p:nvPr/>
        </p:nvGrpSpPr>
        <p:grpSpPr>
          <a:xfrm>
            <a:off x="5072972" y="3176930"/>
            <a:ext cx="291152" cy="228836"/>
            <a:chOff x="6954414" y="3375725"/>
            <a:chExt cx="319141" cy="250835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8832C8D8-7FD1-BC4A-92E0-39D317992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FA2DFD1C-7A91-4542-B244-53048DA94F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C284E4D-7FC7-CB47-AF56-C8D1BB0853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8D9602B-A381-3146-92A9-65D69D800993}"/>
              </a:ext>
            </a:extLst>
          </p:cNvPr>
          <p:cNvSpPr txBox="1">
            <a:spLocks/>
          </p:cNvSpPr>
          <p:nvPr/>
        </p:nvSpPr>
        <p:spPr>
          <a:xfrm>
            <a:off x="5622211" y="887532"/>
            <a:ext cx="3344801" cy="4328108"/>
          </a:xfrm>
          <a:prstGeom prst="rect">
            <a:avLst/>
          </a:prstGeom>
        </p:spPr>
        <p:txBody>
          <a:bodyPr vert="horz" wrap="square" lIns="114300" tIns="91440" rIns="114300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414042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流量管理</a:t>
            </a:r>
            <a:endParaRPr lang="en-US" sz="2000" dirty="0">
              <a:solidFill>
                <a:srgbClr val="414042"/>
              </a:solidFill>
              <a:latin typeface="+mn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lvl="1"/>
            <a:r>
              <a:rPr lang="en-US" sz="1250" dirty="0">
                <a:latin typeface="+mn-lt"/>
              </a:rPr>
              <a:t>Load balancing</a:t>
            </a:r>
            <a:endParaRPr lang="en-US" sz="1250" dirty="0">
              <a:latin typeface="Amazon Ember" panose="02000000000000000000" pitchFamily="2" charset="0"/>
            </a:endParaRPr>
          </a:p>
          <a:p>
            <a:pPr marL="0" lvl="1"/>
            <a:r>
              <a:rPr lang="en-US" sz="1250" dirty="0">
                <a:latin typeface="+mn-lt"/>
              </a:rPr>
              <a:t>Weight targets</a:t>
            </a:r>
          </a:p>
          <a:p>
            <a:pPr marL="0" lvl="1"/>
            <a:r>
              <a:rPr lang="en-US" sz="1250" dirty="0">
                <a:latin typeface="+mn-lt"/>
              </a:rPr>
              <a:t>Service discovery (DNS + AWS Cloud Map)</a:t>
            </a:r>
          </a:p>
          <a:p>
            <a:pPr marL="0" lvl="1"/>
            <a:r>
              <a:rPr lang="en-US" sz="1250" dirty="0">
                <a:latin typeface="+mn-lt"/>
              </a:rPr>
              <a:t>Health checks</a:t>
            </a:r>
          </a:p>
          <a:p>
            <a:pPr marL="0" lvl="1"/>
            <a:r>
              <a:rPr lang="en-US" sz="1250" i="1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Retries*</a:t>
            </a:r>
          </a:p>
          <a:p>
            <a:pPr marL="0" lvl="1"/>
            <a:r>
              <a:rPr lang="en-US" sz="1250" i="1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Timeouts*</a:t>
            </a:r>
          </a:p>
          <a:p>
            <a:pPr marL="0" lvl="1"/>
            <a:r>
              <a:rPr lang="en-US" sz="1250" i="1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Circuit breakers*</a:t>
            </a:r>
          </a:p>
          <a:p>
            <a:pPr lvl="0"/>
            <a:r>
              <a:rPr lang="en-US" sz="2000" dirty="0">
                <a:solidFill>
                  <a:srgbClr val="D232AA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/>
            </a:r>
            <a:br>
              <a:rPr lang="en-US" sz="2000" dirty="0">
                <a:solidFill>
                  <a:srgbClr val="D232AA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2000" dirty="0" err="1">
                <a:solidFill>
                  <a:srgbClr val="414042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路由控制</a:t>
            </a:r>
            <a:endParaRPr lang="en-US" sz="2000" dirty="0">
              <a:solidFill>
                <a:srgbClr val="414042"/>
              </a:solidFill>
              <a:latin typeface="+mn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lvl="1"/>
            <a:r>
              <a:rPr lang="en-US" sz="1250" dirty="0">
                <a:latin typeface="+mn-lt"/>
              </a:rPr>
              <a:t>Protocols support (HTTP, TCP</a:t>
            </a:r>
            <a:r>
              <a:rPr lang="zh-CN" altLang="en-US" sz="1250" dirty="0">
                <a:latin typeface="+mn-lt"/>
              </a:rPr>
              <a:t>，</a:t>
            </a:r>
            <a:r>
              <a:rPr lang="en-US" altLang="zh-CN" sz="1250" dirty="0">
                <a:latin typeface="+mn-lt"/>
              </a:rPr>
              <a:t>GRPC</a:t>
            </a:r>
            <a:r>
              <a:rPr lang="zh-CN" altLang="en-US" sz="1250" dirty="0">
                <a:latin typeface="+mn-lt"/>
              </a:rPr>
              <a:t>*）</a:t>
            </a:r>
            <a:endParaRPr lang="en-US" sz="1250" dirty="0">
              <a:latin typeface="+mn-lt"/>
            </a:endParaRPr>
          </a:p>
          <a:p>
            <a:pPr marL="0" lvl="1"/>
            <a:r>
              <a:rPr lang="en-US" sz="1250" dirty="0">
                <a:latin typeface="+mn-lt"/>
              </a:rPr>
              <a:t>Path-based</a:t>
            </a:r>
          </a:p>
          <a:p>
            <a:pPr marL="0" lvl="1"/>
            <a:r>
              <a:rPr lang="en-US" sz="1250" i="1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Header-based*</a:t>
            </a:r>
          </a:p>
          <a:p>
            <a:pPr marL="0" lvl="1"/>
            <a:r>
              <a:rPr lang="en-US" sz="1250" i="1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Cookie-based*</a:t>
            </a:r>
          </a:p>
          <a:p>
            <a:pPr marL="0" lvl="1"/>
            <a:r>
              <a:rPr lang="en-US" sz="1250" i="1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Host-based*</a:t>
            </a:r>
          </a:p>
          <a:p>
            <a:pPr marL="0" lvl="1" algn="r"/>
            <a:r>
              <a:rPr lang="en-US" sz="1250" i="1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*Coming soon</a:t>
            </a:r>
          </a:p>
        </p:txBody>
      </p:sp>
    </p:spTree>
    <p:extLst>
      <p:ext uri="{BB962C8B-B14F-4D97-AF65-F5344CB8AC3E}">
        <p14:creationId xmlns:p14="http://schemas.microsoft.com/office/powerpoint/2010/main" val="36408675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43056E-7 2.65432E-6 L -0.0536 2.6543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DD6F-8E85-FC42-9A70-8A430A4B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14042"/>
                </a:solidFill>
              </a:rPr>
              <a:t>App Mesh – </a:t>
            </a:r>
            <a:r>
              <a:rPr lang="zh-CN" altLang="en-US" dirty="0">
                <a:solidFill>
                  <a:srgbClr val="414042"/>
                </a:solidFill>
              </a:rPr>
              <a:t>应用日志、监控和跟踪</a:t>
            </a:r>
            <a:endParaRPr lang="en-US" dirty="0">
              <a:solidFill>
                <a:srgbClr val="414042"/>
              </a:solidFill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C8C9542-3700-434A-8BEE-05C0969D1C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34043" y="3281984"/>
            <a:ext cx="670461" cy="49438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urved Connector 35">
            <a:extLst>
              <a:ext uri="{FF2B5EF4-FFF2-40B4-BE49-F238E27FC236}">
                <a16:creationId xmlns:a16="http://schemas.microsoft.com/office/drawing/2014/main" id="{6C926AAA-2007-124E-BA5C-EC566109231D}"/>
              </a:ext>
            </a:extLst>
          </p:cNvPr>
          <p:cNvCxnSpPr>
            <a:cxnSpLocks/>
          </p:cNvCxnSpPr>
          <p:nvPr/>
        </p:nvCxnSpPr>
        <p:spPr>
          <a:xfrm>
            <a:off x="1265047" y="2570611"/>
            <a:ext cx="1176379" cy="10563"/>
          </a:xfrm>
          <a:prstGeom prst="curvedConnector3">
            <a:avLst/>
          </a:pr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DEF7278-33F3-B044-977D-7D45414D3F45}"/>
              </a:ext>
            </a:extLst>
          </p:cNvPr>
          <p:cNvSpPr/>
          <p:nvPr/>
        </p:nvSpPr>
        <p:spPr>
          <a:xfrm flipH="1">
            <a:off x="4989128" y="3061927"/>
            <a:ext cx="458839" cy="45883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750" kern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39FA80-CFCA-BD45-9082-8C03A0605FB4}"/>
              </a:ext>
            </a:extLst>
          </p:cNvPr>
          <p:cNvSpPr/>
          <p:nvPr/>
        </p:nvSpPr>
        <p:spPr>
          <a:xfrm flipH="1">
            <a:off x="2006821" y="1446756"/>
            <a:ext cx="627796" cy="58846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5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000" kern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589B12-FCF2-E84C-8329-11363A2FE6D3}"/>
              </a:ext>
            </a:extLst>
          </p:cNvPr>
          <p:cNvSpPr/>
          <p:nvPr/>
        </p:nvSpPr>
        <p:spPr>
          <a:xfrm flipH="1">
            <a:off x="2026485" y="3702964"/>
            <a:ext cx="588469" cy="58846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5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000" kern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4ABE7E-F74D-2C46-83F6-69BF6407F0CF}"/>
              </a:ext>
            </a:extLst>
          </p:cNvPr>
          <p:cNvSpPr/>
          <p:nvPr/>
        </p:nvSpPr>
        <p:spPr>
          <a:xfrm flipH="1">
            <a:off x="3047637" y="3205409"/>
            <a:ext cx="588469" cy="58846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5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000" kern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669C65-FE6F-4446-91DF-56C2EA16634D}"/>
              </a:ext>
            </a:extLst>
          </p:cNvPr>
          <p:cNvSpPr/>
          <p:nvPr/>
        </p:nvSpPr>
        <p:spPr>
          <a:xfrm flipH="1">
            <a:off x="4156809" y="3581919"/>
            <a:ext cx="907718" cy="907718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3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500" kern="0" dirty="0"/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569AFEA9-7CC7-714E-BDC3-2D4E4415138E}"/>
              </a:ext>
            </a:extLst>
          </p:cNvPr>
          <p:cNvSpPr/>
          <p:nvPr/>
        </p:nvSpPr>
        <p:spPr>
          <a:xfrm>
            <a:off x="763498" y="3074304"/>
            <a:ext cx="1225351" cy="964259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0562" h="1567572">
                <a:moveTo>
                  <a:pt x="0" y="0"/>
                </a:moveTo>
                <a:cubicBezTo>
                  <a:pt x="0" y="0"/>
                  <a:pt x="190500" y="1657215"/>
                  <a:pt x="1960562" y="1563764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75DBE849-0B5E-8A41-A3E7-18BF2284038E}"/>
              </a:ext>
            </a:extLst>
          </p:cNvPr>
          <p:cNvSpPr/>
          <p:nvPr/>
        </p:nvSpPr>
        <p:spPr>
          <a:xfrm flipV="1">
            <a:off x="763498" y="1756215"/>
            <a:ext cx="1225351" cy="376068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0562" h="1567572">
                <a:moveTo>
                  <a:pt x="0" y="0"/>
                </a:moveTo>
                <a:cubicBezTo>
                  <a:pt x="0" y="0"/>
                  <a:pt x="190500" y="1657215"/>
                  <a:pt x="1960562" y="1563764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4D153D-1478-1943-A174-214FB4DFF189}"/>
              </a:ext>
            </a:extLst>
          </p:cNvPr>
          <p:cNvSpPr/>
          <p:nvPr/>
        </p:nvSpPr>
        <p:spPr>
          <a:xfrm flipH="1">
            <a:off x="2499454" y="2342331"/>
            <a:ext cx="458839" cy="45883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750" kern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840F15-A87C-3B4A-A779-7E69B0C704DC}"/>
              </a:ext>
            </a:extLst>
          </p:cNvPr>
          <p:cNvSpPr/>
          <p:nvPr/>
        </p:nvSpPr>
        <p:spPr>
          <a:xfrm flipH="1">
            <a:off x="352046" y="2144263"/>
            <a:ext cx="854975" cy="854975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5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000" kern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2AB2FB-CAC8-9242-94E1-E75A168F4127}"/>
              </a:ext>
            </a:extLst>
          </p:cNvPr>
          <p:cNvSpPr/>
          <p:nvPr/>
        </p:nvSpPr>
        <p:spPr>
          <a:xfrm flipH="1">
            <a:off x="3808131" y="1216747"/>
            <a:ext cx="1232159" cy="1232159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3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500" kern="0" dirty="0"/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D020B24B-E695-DF46-B3B8-B732C41922B5}"/>
              </a:ext>
            </a:extLst>
          </p:cNvPr>
          <p:cNvSpPr/>
          <p:nvPr/>
        </p:nvSpPr>
        <p:spPr>
          <a:xfrm rot="16200000" flipV="1">
            <a:off x="1729864" y="2329793"/>
            <a:ext cx="235607" cy="1207979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868805 w 868805"/>
              <a:gd name="connsiteY0" fmla="*/ 0 h 2276169"/>
              <a:gd name="connsiteX1" fmla="*/ 759267 w 868805"/>
              <a:gd name="connsiteY1" fmla="*/ 2273473 h 2276169"/>
              <a:gd name="connsiteX0" fmla="*/ 849596 w 849596"/>
              <a:gd name="connsiteY0" fmla="*/ 0 h 2082845"/>
              <a:gd name="connsiteX1" fmla="*/ 765458 w 849596"/>
              <a:gd name="connsiteY1" fmla="*/ 2079916 h 2082845"/>
              <a:gd name="connsiteX0" fmla="*/ 584590 w 584590"/>
              <a:gd name="connsiteY0" fmla="*/ 0 h 2079916"/>
              <a:gd name="connsiteX1" fmla="*/ 500452 w 584590"/>
              <a:gd name="connsiteY1" fmla="*/ 2079916 h 2079916"/>
              <a:gd name="connsiteX0" fmla="*/ 415647 w 415647"/>
              <a:gd name="connsiteY0" fmla="*/ 0 h 2079916"/>
              <a:gd name="connsiteX1" fmla="*/ 331509 w 415647"/>
              <a:gd name="connsiteY1" fmla="*/ 2079916 h 2079916"/>
              <a:gd name="connsiteX0" fmla="*/ 396201 w 396201"/>
              <a:gd name="connsiteY0" fmla="*/ 0 h 1925071"/>
              <a:gd name="connsiteX1" fmla="*/ 337463 w 396201"/>
              <a:gd name="connsiteY1" fmla="*/ 1925071 h 1925071"/>
              <a:gd name="connsiteX0" fmla="*/ 376971 w 376971"/>
              <a:gd name="connsiteY0" fmla="*/ 0 h 1963782"/>
              <a:gd name="connsiteX1" fmla="*/ 343633 w 376971"/>
              <a:gd name="connsiteY1" fmla="*/ 1963782 h 19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971" h="1963782">
                <a:moveTo>
                  <a:pt x="376971" y="0"/>
                </a:moveTo>
                <a:cubicBezTo>
                  <a:pt x="376971" y="0"/>
                  <a:pt x="-448530" y="818467"/>
                  <a:pt x="343633" y="1963782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798041A4-9F3B-474D-B4AE-944AEE47B1C3}"/>
              </a:ext>
            </a:extLst>
          </p:cNvPr>
          <p:cNvSpPr/>
          <p:nvPr/>
        </p:nvSpPr>
        <p:spPr>
          <a:xfrm rot="19514678">
            <a:off x="2805592" y="2854280"/>
            <a:ext cx="87222" cy="558143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868805 w 868805"/>
              <a:gd name="connsiteY0" fmla="*/ 0 h 2276169"/>
              <a:gd name="connsiteX1" fmla="*/ 759267 w 868805"/>
              <a:gd name="connsiteY1" fmla="*/ 2273473 h 2276169"/>
              <a:gd name="connsiteX0" fmla="*/ 849596 w 849596"/>
              <a:gd name="connsiteY0" fmla="*/ 0 h 2082845"/>
              <a:gd name="connsiteX1" fmla="*/ 765458 w 849596"/>
              <a:gd name="connsiteY1" fmla="*/ 2079916 h 2082845"/>
              <a:gd name="connsiteX0" fmla="*/ 584590 w 584590"/>
              <a:gd name="connsiteY0" fmla="*/ 0 h 2079916"/>
              <a:gd name="connsiteX1" fmla="*/ 500452 w 584590"/>
              <a:gd name="connsiteY1" fmla="*/ 2079916 h 2079916"/>
              <a:gd name="connsiteX0" fmla="*/ 415647 w 415647"/>
              <a:gd name="connsiteY0" fmla="*/ 0 h 2079916"/>
              <a:gd name="connsiteX1" fmla="*/ 331509 w 415647"/>
              <a:gd name="connsiteY1" fmla="*/ 2079916 h 2079916"/>
              <a:gd name="connsiteX0" fmla="*/ 396201 w 396201"/>
              <a:gd name="connsiteY0" fmla="*/ 0 h 1925071"/>
              <a:gd name="connsiteX1" fmla="*/ 337463 w 396201"/>
              <a:gd name="connsiteY1" fmla="*/ 1925071 h 1925071"/>
              <a:gd name="connsiteX0" fmla="*/ 376971 w 376971"/>
              <a:gd name="connsiteY0" fmla="*/ 0 h 1963782"/>
              <a:gd name="connsiteX1" fmla="*/ 343633 w 376971"/>
              <a:gd name="connsiteY1" fmla="*/ 1963782 h 1963782"/>
              <a:gd name="connsiteX0" fmla="*/ 384925 w 384925"/>
              <a:gd name="connsiteY0" fmla="*/ 0 h 1962241"/>
              <a:gd name="connsiteX1" fmla="*/ 341046 w 384925"/>
              <a:gd name="connsiteY1" fmla="*/ 1962241 h 1962241"/>
              <a:gd name="connsiteX0" fmla="*/ 173672 w 435704"/>
              <a:gd name="connsiteY0" fmla="*/ 0 h 1200219"/>
              <a:gd name="connsiteX1" fmla="*/ 435704 w 435704"/>
              <a:gd name="connsiteY1" fmla="*/ 1200219 h 1200219"/>
              <a:gd name="connsiteX0" fmla="*/ 130188 w 392220"/>
              <a:gd name="connsiteY0" fmla="*/ 0 h 1200219"/>
              <a:gd name="connsiteX1" fmla="*/ 392220 w 392220"/>
              <a:gd name="connsiteY1" fmla="*/ 1200219 h 1200219"/>
              <a:gd name="connsiteX0" fmla="*/ 112757 w 374789"/>
              <a:gd name="connsiteY0" fmla="*/ 0 h 1200219"/>
              <a:gd name="connsiteX1" fmla="*/ 374789 w 374789"/>
              <a:gd name="connsiteY1" fmla="*/ 1200219 h 1200219"/>
              <a:gd name="connsiteX0" fmla="*/ 477377 w 477377"/>
              <a:gd name="connsiteY0" fmla="*/ 0 h 1146837"/>
              <a:gd name="connsiteX1" fmla="*/ 234842 w 477377"/>
              <a:gd name="connsiteY1" fmla="*/ 1146837 h 1146837"/>
              <a:gd name="connsiteX0" fmla="*/ 393331 w 393331"/>
              <a:gd name="connsiteY0" fmla="*/ 0 h 1146837"/>
              <a:gd name="connsiteX1" fmla="*/ 150796 w 393331"/>
              <a:gd name="connsiteY1" fmla="*/ 1146837 h 1146837"/>
              <a:gd name="connsiteX0" fmla="*/ 219638 w 219638"/>
              <a:gd name="connsiteY0" fmla="*/ 0 h 968339"/>
              <a:gd name="connsiteX1" fmla="*/ 191747 w 219638"/>
              <a:gd name="connsiteY1" fmla="*/ 968339 h 968339"/>
              <a:gd name="connsiteX0" fmla="*/ 154002 w 154002"/>
              <a:gd name="connsiteY0" fmla="*/ 0 h 968339"/>
              <a:gd name="connsiteX1" fmla="*/ 126111 w 154002"/>
              <a:gd name="connsiteY1" fmla="*/ 968339 h 96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002" h="968339">
                <a:moveTo>
                  <a:pt x="154002" y="0"/>
                </a:moveTo>
                <a:cubicBezTo>
                  <a:pt x="154002" y="0"/>
                  <a:pt x="-173083" y="510205"/>
                  <a:pt x="126111" y="968339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7" name="Graphic 1">
            <a:extLst>
              <a:ext uri="{FF2B5EF4-FFF2-40B4-BE49-F238E27FC236}">
                <a16:creationId xmlns:a16="http://schemas.microsoft.com/office/drawing/2014/main" id="{A9EE4EC2-32E5-3843-86FC-284482D7D9AE}"/>
              </a:ext>
            </a:extLst>
          </p:cNvPr>
          <p:cNvSpPr/>
          <p:nvPr/>
        </p:nvSpPr>
        <p:spPr>
          <a:xfrm>
            <a:off x="2323413" y="4270512"/>
            <a:ext cx="1809702" cy="211848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0 w 2328862"/>
              <a:gd name="connsiteY0" fmla="*/ 0 h 1471020"/>
              <a:gd name="connsiteX1" fmla="*/ 2328862 w 2328862"/>
              <a:gd name="connsiteY1" fmla="*/ 1466985 h 1471020"/>
              <a:gd name="connsiteX0" fmla="*/ 0 w 2373312"/>
              <a:gd name="connsiteY0" fmla="*/ 0 h 439436"/>
              <a:gd name="connsiteX1" fmla="*/ 2373312 w 2373312"/>
              <a:gd name="connsiteY1" fmla="*/ 428229 h 439436"/>
              <a:gd name="connsiteX0" fmla="*/ 0 w 2944812"/>
              <a:gd name="connsiteY0" fmla="*/ 87923 h 87984"/>
              <a:gd name="connsiteX1" fmla="*/ 2944812 w 2944812"/>
              <a:gd name="connsiteY1" fmla="*/ 0 h 87984"/>
              <a:gd name="connsiteX0" fmla="*/ 0 w 2982912"/>
              <a:gd name="connsiteY0" fmla="*/ 0 h 43323"/>
              <a:gd name="connsiteX1" fmla="*/ 2982912 w 2982912"/>
              <a:gd name="connsiteY1" fmla="*/ 2404 h 43323"/>
              <a:gd name="connsiteX0" fmla="*/ 0 w 2982912"/>
              <a:gd name="connsiteY0" fmla="*/ 0 h 218233"/>
              <a:gd name="connsiteX1" fmla="*/ 2982912 w 2982912"/>
              <a:gd name="connsiteY1" fmla="*/ 2404 h 218233"/>
              <a:gd name="connsiteX0" fmla="*/ 0 w 2932112"/>
              <a:gd name="connsiteY0" fmla="*/ 107278 h 248249"/>
              <a:gd name="connsiteX1" fmla="*/ 2932112 w 2932112"/>
              <a:gd name="connsiteY1" fmla="*/ 0 h 248249"/>
              <a:gd name="connsiteX0" fmla="*/ 0 w 2932112"/>
              <a:gd name="connsiteY0" fmla="*/ 107278 h 352920"/>
              <a:gd name="connsiteX1" fmla="*/ 2932112 w 2932112"/>
              <a:gd name="connsiteY1" fmla="*/ 0 h 352920"/>
              <a:gd name="connsiteX0" fmla="*/ 0 w 2932112"/>
              <a:gd name="connsiteY0" fmla="*/ 107278 h 344394"/>
              <a:gd name="connsiteX1" fmla="*/ 2932112 w 2932112"/>
              <a:gd name="connsiteY1" fmla="*/ 0 h 34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2112" h="344394">
                <a:moveTo>
                  <a:pt x="0" y="107278"/>
                </a:moveTo>
                <a:cubicBezTo>
                  <a:pt x="0" y="107278"/>
                  <a:pt x="1517650" y="706380"/>
                  <a:pt x="2932112" y="0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8" name="Graphic 1">
            <a:extLst>
              <a:ext uri="{FF2B5EF4-FFF2-40B4-BE49-F238E27FC236}">
                <a16:creationId xmlns:a16="http://schemas.microsoft.com/office/drawing/2014/main" id="{DFDCD957-9D59-9C44-A38A-42BF7409C37B}"/>
              </a:ext>
            </a:extLst>
          </p:cNvPr>
          <p:cNvSpPr/>
          <p:nvPr/>
        </p:nvSpPr>
        <p:spPr>
          <a:xfrm>
            <a:off x="2970123" y="2740929"/>
            <a:ext cx="1971476" cy="545118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1952814 w 1952814"/>
              <a:gd name="connsiteY0" fmla="*/ 0 h 2263279"/>
              <a:gd name="connsiteX1" fmla="*/ 535176 w 1952814"/>
              <a:gd name="connsiteY1" fmla="*/ 2260569 h 2263279"/>
              <a:gd name="connsiteX0" fmla="*/ 0 w 3154362"/>
              <a:gd name="connsiteY0" fmla="*/ 0 h 886185"/>
              <a:gd name="connsiteX1" fmla="*/ 3154362 w 3154362"/>
              <a:gd name="connsiteY1" fmla="*/ 879862 h 88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4362" h="886185">
                <a:moveTo>
                  <a:pt x="0" y="0"/>
                </a:moveTo>
                <a:cubicBezTo>
                  <a:pt x="0" y="0"/>
                  <a:pt x="1384300" y="973313"/>
                  <a:pt x="3154362" y="879862"/>
                </a:cubicBezTo>
              </a:path>
            </a:pathLst>
          </a:custGeom>
          <a:noFill/>
          <a:ln w="4762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ED5D8A51-EA13-D54E-B984-E10835A30E4F}"/>
              </a:ext>
            </a:extLst>
          </p:cNvPr>
          <p:cNvSpPr/>
          <p:nvPr/>
        </p:nvSpPr>
        <p:spPr>
          <a:xfrm>
            <a:off x="3041560" y="2575344"/>
            <a:ext cx="1911869" cy="627438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1952814 w 1952814"/>
              <a:gd name="connsiteY0" fmla="*/ 0 h 2263279"/>
              <a:gd name="connsiteX1" fmla="*/ 535176 w 1952814"/>
              <a:gd name="connsiteY1" fmla="*/ 2260569 h 2263279"/>
              <a:gd name="connsiteX0" fmla="*/ 0 w 3154362"/>
              <a:gd name="connsiteY0" fmla="*/ 0 h 886185"/>
              <a:gd name="connsiteX1" fmla="*/ 3154362 w 3154362"/>
              <a:gd name="connsiteY1" fmla="*/ 879862 h 886185"/>
              <a:gd name="connsiteX0" fmla="*/ 0 w 3192462"/>
              <a:gd name="connsiteY0" fmla="*/ 0 h 1271579"/>
              <a:gd name="connsiteX1" fmla="*/ 3192462 w 3192462"/>
              <a:gd name="connsiteY1" fmla="*/ 1266976 h 1271579"/>
              <a:gd name="connsiteX0" fmla="*/ 0 w 5643562"/>
              <a:gd name="connsiteY0" fmla="*/ 0 h 988843"/>
              <a:gd name="connsiteX1" fmla="*/ 5643562 w 5643562"/>
              <a:gd name="connsiteY1" fmla="*/ 983093 h 988843"/>
              <a:gd name="connsiteX0" fmla="*/ 0 w 5643562"/>
              <a:gd name="connsiteY0" fmla="*/ 36917 h 1020010"/>
              <a:gd name="connsiteX1" fmla="*/ 5643562 w 5643562"/>
              <a:gd name="connsiteY1" fmla="*/ 1020010 h 102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43562" h="1020010">
                <a:moveTo>
                  <a:pt x="0" y="36917"/>
                </a:moveTo>
                <a:cubicBezTo>
                  <a:pt x="0" y="36917"/>
                  <a:pt x="2794000" y="-293054"/>
                  <a:pt x="5643562" y="1020010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9C5D73-58F3-CE4E-9259-B82A3853D94A}"/>
              </a:ext>
            </a:extLst>
          </p:cNvPr>
          <p:cNvGrpSpPr/>
          <p:nvPr/>
        </p:nvGrpSpPr>
        <p:grpSpPr>
          <a:xfrm>
            <a:off x="2583298" y="2457333"/>
            <a:ext cx="291152" cy="228836"/>
            <a:chOff x="6954414" y="3375725"/>
            <a:chExt cx="319141" cy="250835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D05C79EC-16E8-D842-B8E6-D9A92E8FF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0D4F9D0-2141-FE48-BF1E-9C72A76555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133BB14-BEF5-ED4B-BB29-4EAD515EC0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78059E-4F04-8B4E-8251-981000D5FC29}"/>
              </a:ext>
            </a:extLst>
          </p:cNvPr>
          <p:cNvGrpSpPr/>
          <p:nvPr/>
        </p:nvGrpSpPr>
        <p:grpSpPr>
          <a:xfrm>
            <a:off x="4313557" y="1756215"/>
            <a:ext cx="291152" cy="228836"/>
            <a:chOff x="6954414" y="3375725"/>
            <a:chExt cx="319141" cy="250835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2F3E1A94-8727-124E-8F07-EB4BB8F30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49243F25-3129-444F-8706-B9AFAA4114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E700A40-049D-2640-841D-81BC97D4F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7ADB9B-57F9-EF4D-8A38-F3A44174F80C}"/>
              </a:ext>
            </a:extLst>
          </p:cNvPr>
          <p:cNvGrpSpPr/>
          <p:nvPr/>
        </p:nvGrpSpPr>
        <p:grpSpPr>
          <a:xfrm>
            <a:off x="4465092" y="3921361"/>
            <a:ext cx="291152" cy="228836"/>
            <a:chOff x="6954414" y="3375725"/>
            <a:chExt cx="319141" cy="250835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84ED03FC-C72F-6044-A5E7-60A29A1E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070F98C2-9116-2A4D-9C59-02685139AD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190432D-2E7B-834E-B633-64E69E7BB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8D2B11-1210-8B48-99E4-B2ADF7A73B67}"/>
              </a:ext>
            </a:extLst>
          </p:cNvPr>
          <p:cNvGrpSpPr/>
          <p:nvPr/>
        </p:nvGrpSpPr>
        <p:grpSpPr>
          <a:xfrm>
            <a:off x="3196295" y="3385225"/>
            <a:ext cx="291152" cy="228836"/>
            <a:chOff x="6954414" y="3375725"/>
            <a:chExt cx="319141" cy="250835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893066E-4537-6641-84FD-BBD8D92E2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A324494-88D4-AC45-8EF5-38036BADAD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63779ED-4B0D-0542-9C26-E5B24E25D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70E8B4-7DD1-5747-84BF-962C5D2EA6E7}"/>
              </a:ext>
            </a:extLst>
          </p:cNvPr>
          <p:cNvGrpSpPr/>
          <p:nvPr/>
        </p:nvGrpSpPr>
        <p:grpSpPr>
          <a:xfrm>
            <a:off x="2175143" y="3882780"/>
            <a:ext cx="291152" cy="228836"/>
            <a:chOff x="6954414" y="3375725"/>
            <a:chExt cx="319141" cy="250835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E8D1633-425E-5443-8F25-801256872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D28EAE76-1A4F-ED45-86BE-A4C74F6E35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01BB4A4-A480-2A47-BF2D-DF31DA9FF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6C7C83-31C2-374D-A0A6-BA515BD76E5A}"/>
              </a:ext>
            </a:extLst>
          </p:cNvPr>
          <p:cNvGrpSpPr/>
          <p:nvPr/>
        </p:nvGrpSpPr>
        <p:grpSpPr>
          <a:xfrm>
            <a:off x="633958" y="2457333"/>
            <a:ext cx="291152" cy="228836"/>
            <a:chOff x="6954414" y="3375725"/>
            <a:chExt cx="319141" cy="250835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6B376F46-36A8-CD40-BF35-8729D991A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528C507C-241B-994D-BA04-17559DD3D4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2F69C18-7C7F-A640-B970-4ABBDC469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ACABCA-D70E-7F40-8EAC-A98D0CE64111}"/>
              </a:ext>
            </a:extLst>
          </p:cNvPr>
          <p:cNvGrpSpPr/>
          <p:nvPr/>
        </p:nvGrpSpPr>
        <p:grpSpPr>
          <a:xfrm>
            <a:off x="2177495" y="1589665"/>
            <a:ext cx="291152" cy="228836"/>
            <a:chOff x="6954414" y="3375725"/>
            <a:chExt cx="319141" cy="250835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3B50D57-30C8-AD45-99BC-30562E68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11FB7EB9-3F94-FA4C-BC3A-548CC58237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F3AC00-80C4-9C4C-B3C4-BF8A59202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9B69A6-01C1-7245-86B4-03F9103CD57C}"/>
              </a:ext>
            </a:extLst>
          </p:cNvPr>
          <p:cNvGrpSpPr/>
          <p:nvPr/>
        </p:nvGrpSpPr>
        <p:grpSpPr>
          <a:xfrm>
            <a:off x="5072972" y="3176930"/>
            <a:ext cx="291152" cy="228836"/>
            <a:chOff x="6954414" y="3375725"/>
            <a:chExt cx="319141" cy="250835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8818ACB-38B7-3741-A9D0-C0F82EC73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645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999BAC1D-E09A-2548-8D44-7FA129BA4E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4414" y="3429233"/>
              <a:ext cx="71910" cy="143819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23 h 44"/>
                <a:gd name="T4" fmla="*/ 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23"/>
                  </a:lnTo>
                  <a:lnTo>
                    <a:pt x="2" y="44"/>
                  </a:lnTo>
                </a:path>
              </a:pathLst>
            </a:custGeom>
            <a:noFill/>
            <a:ln w="22225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0E16BF8-E13A-B942-9FDD-596D1AEFF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0948" y="3375725"/>
              <a:ext cx="93010" cy="250835"/>
            </a:xfrm>
            <a:prstGeom prst="line">
              <a:avLst/>
            </a:prstGeom>
            <a:noFill/>
            <a:ln w="22225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26E2C4EB-3C2C-7747-94B4-B4E7BCE109F8}"/>
              </a:ext>
            </a:extLst>
          </p:cNvPr>
          <p:cNvSpPr txBox="1">
            <a:spLocks/>
          </p:cNvSpPr>
          <p:nvPr/>
        </p:nvSpPr>
        <p:spPr>
          <a:xfrm>
            <a:off x="5903811" y="972186"/>
            <a:ext cx="2954124" cy="3974165"/>
          </a:xfrm>
          <a:prstGeom prst="rect">
            <a:avLst/>
          </a:prstGeom>
        </p:spPr>
        <p:txBody>
          <a:bodyPr vert="horz" wrap="square" lIns="114300" tIns="91440" rIns="114300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414042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日志</a:t>
            </a:r>
            <a:endParaRPr lang="en-US" sz="2000" dirty="0">
              <a:solidFill>
                <a:srgbClr val="414042"/>
              </a:solidFill>
              <a:latin typeface="+mn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lvl="1"/>
            <a:r>
              <a:rPr lang="en-US" sz="125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HTTP access logging</a:t>
            </a:r>
          </a:p>
          <a:p>
            <a:pPr marL="0" lvl="1"/>
            <a:r>
              <a:rPr lang="en-US" sz="125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Amazon CloudWatch Logs</a:t>
            </a:r>
          </a:p>
          <a:p>
            <a:pPr marL="0" lvl="1"/>
            <a:r>
              <a:rPr lang="en-US" sz="125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Available as container logs on Amazon ECS, Amazon EKS, </a:t>
            </a:r>
            <a:br>
              <a:rPr lang="en-US" sz="1250" dirty="0">
                <a:solidFill>
                  <a:schemeClr val="tx1">
                    <a:lumMod val="75000"/>
                  </a:schemeClr>
                </a:solidFill>
                <a:latin typeface="+mn-lt"/>
              </a:rPr>
            </a:br>
            <a:r>
              <a:rPr lang="en-US" sz="125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AWS Fargate</a:t>
            </a:r>
          </a:p>
          <a:p>
            <a:pPr marL="0" lvl="1"/>
            <a:r>
              <a:rPr lang="en-US" sz="1500" dirty="0">
                <a:solidFill>
                  <a:srgbClr val="D232AA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/>
            </a:r>
            <a:br>
              <a:rPr lang="en-US" sz="1500" dirty="0">
                <a:solidFill>
                  <a:srgbClr val="D232AA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2000" dirty="0" err="1">
                <a:solidFill>
                  <a:srgbClr val="414042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指标</a:t>
            </a:r>
            <a:endParaRPr lang="en-US" sz="2000" dirty="0">
              <a:solidFill>
                <a:srgbClr val="414042"/>
              </a:solidFill>
              <a:latin typeface="+mn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lvl="1"/>
            <a:r>
              <a:rPr lang="en-US" sz="1250" dirty="0">
                <a:solidFill>
                  <a:schemeClr val="tx1">
                    <a:lumMod val="75000"/>
                  </a:scheme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CloudWatch metrics</a:t>
            </a:r>
          </a:p>
          <a:p>
            <a:pPr marL="0" lvl="1"/>
            <a:r>
              <a:rPr lang="en-US" sz="1250" dirty="0" err="1">
                <a:solidFill>
                  <a:schemeClr val="tx1">
                    <a:lumMod val="75000"/>
                  </a:scheme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StatsD</a:t>
            </a:r>
            <a:endParaRPr lang="en-US" sz="1250" dirty="0">
              <a:solidFill>
                <a:schemeClr val="tx1">
                  <a:lumMod val="75000"/>
                </a:schemeClr>
              </a:solidFill>
              <a:latin typeface="+mn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lvl="1"/>
            <a:r>
              <a:rPr lang="en-US" sz="1250" dirty="0">
                <a:solidFill>
                  <a:schemeClr val="tx1">
                    <a:lumMod val="75000"/>
                  </a:scheme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Prometheus</a:t>
            </a:r>
          </a:p>
          <a:p>
            <a:pPr marL="0" lvl="1"/>
            <a:endParaRPr lang="en-US" sz="1250" dirty="0">
              <a:latin typeface="+mn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lvl="1"/>
            <a:r>
              <a:rPr lang="en-US" sz="2000" dirty="0" err="1">
                <a:solidFill>
                  <a:srgbClr val="414042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链路跟踪</a:t>
            </a:r>
            <a:endParaRPr lang="en-US" sz="2000" dirty="0">
              <a:solidFill>
                <a:srgbClr val="414042"/>
              </a:solidFill>
              <a:latin typeface="+mn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lvl="1"/>
            <a:r>
              <a:rPr lang="en-US" sz="1250" dirty="0">
                <a:solidFill>
                  <a:schemeClr val="tx1">
                    <a:lumMod val="75000"/>
                  </a:scheme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AWS X-Ray</a:t>
            </a:r>
          </a:p>
          <a:p>
            <a:pPr marL="0" lvl="1"/>
            <a:r>
              <a:rPr lang="en-US" sz="1250" dirty="0">
                <a:solidFill>
                  <a:schemeClr val="tx1">
                    <a:lumMod val="75000"/>
                  </a:scheme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Other Envoy tracing drivers</a:t>
            </a:r>
          </a:p>
        </p:txBody>
      </p:sp>
      <p:sp>
        <p:nvSpPr>
          <p:cNvPr id="54" name="Graphic 1">
            <a:extLst>
              <a:ext uri="{FF2B5EF4-FFF2-40B4-BE49-F238E27FC236}">
                <a16:creationId xmlns:a16="http://schemas.microsoft.com/office/drawing/2014/main" id="{085DCF2A-9D48-B24B-A23A-6B18BD46516A}"/>
              </a:ext>
            </a:extLst>
          </p:cNvPr>
          <p:cNvSpPr/>
          <p:nvPr/>
        </p:nvSpPr>
        <p:spPr>
          <a:xfrm>
            <a:off x="2986189" y="1876348"/>
            <a:ext cx="790355" cy="483342"/>
          </a:xfrm>
          <a:custGeom>
            <a:avLst/>
            <a:gdLst>
              <a:gd name="connsiteX0" fmla="*/ 7144 w 2085975"/>
              <a:gd name="connsiteY0" fmla="*/ 416984 h 419100"/>
              <a:gd name="connsiteX1" fmla="*/ 2083594 w 2085975"/>
              <a:gd name="connsiteY1" fmla="*/ 312209 h 419100"/>
              <a:gd name="connsiteX0" fmla="*/ 0 w 6775450"/>
              <a:gd name="connsiteY0" fmla="*/ 868936 h 868936"/>
              <a:gd name="connsiteX1" fmla="*/ 6775450 w 6775450"/>
              <a:gd name="connsiteY1" fmla="*/ 218061 h 868936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25"/>
              <a:gd name="connsiteX1" fmla="*/ 1936750 w 1936750"/>
              <a:gd name="connsiteY1" fmla="*/ 1558925 h 1558925"/>
              <a:gd name="connsiteX0" fmla="*/ 0 w 1936750"/>
              <a:gd name="connsiteY0" fmla="*/ 0 h 1558944"/>
              <a:gd name="connsiteX1" fmla="*/ 1936750 w 1936750"/>
              <a:gd name="connsiteY1" fmla="*/ 1558925 h 1558944"/>
              <a:gd name="connsiteX0" fmla="*/ 0 w 1965325"/>
              <a:gd name="connsiteY0" fmla="*/ 0 h 1592816"/>
              <a:gd name="connsiteX1" fmla="*/ 1965325 w 1965325"/>
              <a:gd name="connsiteY1" fmla="*/ 1592798 h 1592816"/>
              <a:gd name="connsiteX0" fmla="*/ 0 w 1960562"/>
              <a:gd name="connsiteY0" fmla="*/ 0 h 1563783"/>
              <a:gd name="connsiteX1" fmla="*/ 1960562 w 1960562"/>
              <a:gd name="connsiteY1" fmla="*/ 1563764 h 1563783"/>
              <a:gd name="connsiteX0" fmla="*/ 0 w 1960562"/>
              <a:gd name="connsiteY0" fmla="*/ 0 h 1567572"/>
              <a:gd name="connsiteX1" fmla="*/ 1960562 w 1960562"/>
              <a:gd name="connsiteY1" fmla="*/ 1563764 h 1567572"/>
              <a:gd name="connsiteX0" fmla="*/ 0 w 2328862"/>
              <a:gd name="connsiteY0" fmla="*/ 0 h 1471020"/>
              <a:gd name="connsiteX1" fmla="*/ 2328862 w 2328862"/>
              <a:gd name="connsiteY1" fmla="*/ 1466985 h 1471020"/>
              <a:gd name="connsiteX0" fmla="*/ 0 w 2373312"/>
              <a:gd name="connsiteY0" fmla="*/ 0 h 439436"/>
              <a:gd name="connsiteX1" fmla="*/ 2373312 w 2373312"/>
              <a:gd name="connsiteY1" fmla="*/ 428229 h 439436"/>
              <a:gd name="connsiteX0" fmla="*/ 0 w 2944812"/>
              <a:gd name="connsiteY0" fmla="*/ 87923 h 87984"/>
              <a:gd name="connsiteX1" fmla="*/ 2944812 w 2944812"/>
              <a:gd name="connsiteY1" fmla="*/ 0 h 87984"/>
              <a:gd name="connsiteX0" fmla="*/ 0 w 2982912"/>
              <a:gd name="connsiteY0" fmla="*/ 0 h 43323"/>
              <a:gd name="connsiteX1" fmla="*/ 2982912 w 2982912"/>
              <a:gd name="connsiteY1" fmla="*/ 2404 h 43323"/>
              <a:gd name="connsiteX0" fmla="*/ 0 w 2982912"/>
              <a:gd name="connsiteY0" fmla="*/ 0 h 218233"/>
              <a:gd name="connsiteX1" fmla="*/ 2982912 w 2982912"/>
              <a:gd name="connsiteY1" fmla="*/ 2404 h 218233"/>
              <a:gd name="connsiteX0" fmla="*/ 0 w 2932112"/>
              <a:gd name="connsiteY0" fmla="*/ 107278 h 248249"/>
              <a:gd name="connsiteX1" fmla="*/ 2932112 w 2932112"/>
              <a:gd name="connsiteY1" fmla="*/ 0 h 248249"/>
              <a:gd name="connsiteX0" fmla="*/ 0 w 2932112"/>
              <a:gd name="connsiteY0" fmla="*/ 107278 h 352920"/>
              <a:gd name="connsiteX1" fmla="*/ 2932112 w 2932112"/>
              <a:gd name="connsiteY1" fmla="*/ 0 h 352920"/>
              <a:gd name="connsiteX0" fmla="*/ 0 w 2932112"/>
              <a:gd name="connsiteY0" fmla="*/ 107278 h 344394"/>
              <a:gd name="connsiteX1" fmla="*/ 2932112 w 2932112"/>
              <a:gd name="connsiteY1" fmla="*/ 0 h 344394"/>
              <a:gd name="connsiteX0" fmla="*/ 0 w 4166718"/>
              <a:gd name="connsiteY0" fmla="*/ 507294 h 533165"/>
              <a:gd name="connsiteX1" fmla="*/ 4166718 w 4166718"/>
              <a:gd name="connsiteY1" fmla="*/ 0 h 533165"/>
              <a:gd name="connsiteX0" fmla="*/ 0 w 4166718"/>
              <a:gd name="connsiteY0" fmla="*/ 746670 h 746670"/>
              <a:gd name="connsiteX1" fmla="*/ 4166718 w 4166718"/>
              <a:gd name="connsiteY1" fmla="*/ 239376 h 746670"/>
              <a:gd name="connsiteX0" fmla="*/ 0 w 4166718"/>
              <a:gd name="connsiteY0" fmla="*/ 736138 h 736138"/>
              <a:gd name="connsiteX1" fmla="*/ 4166718 w 4166718"/>
              <a:gd name="connsiteY1" fmla="*/ 228844 h 736138"/>
              <a:gd name="connsiteX0" fmla="*/ 0 w 4166718"/>
              <a:gd name="connsiteY0" fmla="*/ 542036 h 542036"/>
              <a:gd name="connsiteX1" fmla="*/ 4166718 w 4166718"/>
              <a:gd name="connsiteY1" fmla="*/ 34742 h 542036"/>
              <a:gd name="connsiteX0" fmla="*/ 0 w 4166718"/>
              <a:gd name="connsiteY0" fmla="*/ 507294 h 507294"/>
              <a:gd name="connsiteX1" fmla="*/ 4166718 w 4166718"/>
              <a:gd name="connsiteY1" fmla="*/ 0 h 507294"/>
              <a:gd name="connsiteX0" fmla="*/ 0 w 4089555"/>
              <a:gd name="connsiteY0" fmla="*/ 533101 h 533101"/>
              <a:gd name="connsiteX1" fmla="*/ 4089555 w 4089555"/>
              <a:gd name="connsiteY1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89555" h="533101">
                <a:moveTo>
                  <a:pt x="0" y="533101"/>
                </a:moveTo>
                <a:cubicBezTo>
                  <a:pt x="0" y="533101"/>
                  <a:pt x="1993489" y="22480"/>
                  <a:pt x="4089555" y="0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tailEnd type="arrow" w="med" len="sm"/>
          </a:ln>
        </p:spPr>
        <p:txBody>
          <a:bodyPr rtlCol="0" anchor="ctr"/>
          <a:lstStyle/>
          <a:p>
            <a:endParaRPr lang="en-US" sz="1125" baseline="-25000" dirty="0"/>
          </a:p>
        </p:txBody>
      </p:sp>
    </p:spTree>
    <p:extLst>
      <p:ext uri="{BB962C8B-B14F-4D97-AF65-F5344CB8AC3E}">
        <p14:creationId xmlns:p14="http://schemas.microsoft.com/office/powerpoint/2010/main" val="3213452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43056E-7 -2.83951E-6 L -0.0536 -2.8395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2F48-EF99-324E-9576-49C139FF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414042"/>
                </a:solidFill>
              </a:rPr>
              <a:t>App Mesh: </a:t>
            </a:r>
            <a:r>
              <a:rPr lang="zh-CN" altLang="en-US" sz="2400" dirty="0">
                <a:solidFill>
                  <a:srgbClr val="414042"/>
                </a:solidFill>
              </a:rPr>
              <a:t>与</a:t>
            </a:r>
            <a:r>
              <a:rPr lang="en-US" sz="2400" dirty="0">
                <a:solidFill>
                  <a:srgbClr val="414042"/>
                </a:solidFill>
              </a:rPr>
              <a:t>AWS</a:t>
            </a:r>
            <a:r>
              <a:rPr lang="zh-CN" altLang="en-US" sz="2400" dirty="0">
                <a:solidFill>
                  <a:srgbClr val="414042"/>
                </a:solidFill>
              </a:rPr>
              <a:t>服务相集成</a:t>
            </a:r>
            <a:endParaRPr lang="en-US" sz="2400" dirty="0">
              <a:solidFill>
                <a:srgbClr val="414042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B38A34-22D7-D841-BFE8-89D2C2578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08272" y="1506904"/>
            <a:ext cx="444500" cy="444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E9BCF19-8971-6547-8190-98F66D727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08272" y="2888812"/>
            <a:ext cx="444500" cy="444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3AC8BF0-6299-984B-805E-EFDEA6031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08272" y="2197858"/>
            <a:ext cx="444500" cy="444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87C9394-4977-3643-B9AA-73DE79A12B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08272" y="3579765"/>
            <a:ext cx="444500" cy="44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0C24AF-A9CD-E44A-95A6-CF5267C09EBC}"/>
              </a:ext>
            </a:extLst>
          </p:cNvPr>
          <p:cNvSpPr/>
          <p:nvPr/>
        </p:nvSpPr>
        <p:spPr>
          <a:xfrm>
            <a:off x="2034086" y="1569121"/>
            <a:ext cx="13933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41404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Amazon ECS </a:t>
            </a:r>
            <a:endParaRPr lang="en-US" sz="1500" dirty="0">
              <a:solidFill>
                <a:srgbClr val="41404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85C3F-8113-A845-B0D5-D7986D15A35D}"/>
              </a:ext>
            </a:extLst>
          </p:cNvPr>
          <p:cNvSpPr/>
          <p:nvPr/>
        </p:nvSpPr>
        <p:spPr>
          <a:xfrm>
            <a:off x="2034086" y="2275838"/>
            <a:ext cx="133171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41404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AWS Fargate</a:t>
            </a:r>
            <a:endParaRPr lang="en-US" sz="1500" dirty="0">
              <a:solidFill>
                <a:srgbClr val="414042"/>
              </a:solidFill>
              <a:latin typeface="Amazon Ember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C4EEBF-0B76-3A48-A809-8DF5D9F41F60}"/>
              </a:ext>
            </a:extLst>
          </p:cNvPr>
          <p:cNvSpPr/>
          <p:nvPr/>
        </p:nvSpPr>
        <p:spPr>
          <a:xfrm>
            <a:off x="2034085" y="2982554"/>
            <a:ext cx="13821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41404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Amazon EKS </a:t>
            </a:r>
            <a:endParaRPr lang="en-US" sz="1500" dirty="0">
              <a:solidFill>
                <a:srgbClr val="41404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C18E3-F8B5-FC44-BD55-3F8EAD4E9CA7}"/>
              </a:ext>
            </a:extLst>
          </p:cNvPr>
          <p:cNvSpPr/>
          <p:nvPr/>
        </p:nvSpPr>
        <p:spPr>
          <a:xfrm>
            <a:off x="2034086" y="3657745"/>
            <a:ext cx="13195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41404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Amazon EC2</a:t>
            </a:r>
            <a:endParaRPr lang="en-US" sz="1500" dirty="0">
              <a:solidFill>
                <a:srgbClr val="41404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99A4B2F-DBC8-CB49-ACF0-89734A0BE9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92805" y="2447999"/>
            <a:ext cx="690094" cy="690094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DF1B2016-E510-CB4F-B1E9-DBBD08110BD8}"/>
              </a:ext>
            </a:extLst>
          </p:cNvPr>
          <p:cNvSpPr/>
          <p:nvPr/>
        </p:nvSpPr>
        <p:spPr>
          <a:xfrm>
            <a:off x="3508730" y="1667774"/>
            <a:ext cx="670414" cy="2248619"/>
          </a:xfrm>
          <a:prstGeom prst="rightBrac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A48C71-51F1-9D40-98EA-65745701023B}"/>
              </a:ext>
            </a:extLst>
          </p:cNvPr>
          <p:cNvSpPr/>
          <p:nvPr/>
        </p:nvSpPr>
        <p:spPr>
          <a:xfrm>
            <a:off x="4260458" y="3195459"/>
            <a:ext cx="1255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AWS App Mesh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804E9F-1BE0-C242-9C4A-BDF2D0EF4BBA}"/>
              </a:ext>
            </a:extLst>
          </p:cNvPr>
          <p:cNvSpPr txBox="1"/>
          <p:nvPr/>
        </p:nvSpPr>
        <p:spPr>
          <a:xfrm>
            <a:off x="5735102" y="3673133"/>
            <a:ext cx="209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CloudWatch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6C97DAA-3026-674D-A5FE-A59D2F1A2A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30454" y="3195459"/>
            <a:ext cx="462286" cy="46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DA9E55-B54F-0549-BAC7-9AB24123DEC7}"/>
              </a:ext>
            </a:extLst>
          </p:cNvPr>
          <p:cNvSpPr txBox="1"/>
          <p:nvPr/>
        </p:nvSpPr>
        <p:spPr>
          <a:xfrm>
            <a:off x="5630116" y="2160421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Cloud Map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6ABF9DE-93ED-3A46-8121-8068B57A16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530454" y="1712644"/>
            <a:ext cx="462286" cy="462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69E921-7898-B549-A0BA-C1282E5CD97B}"/>
              </a:ext>
            </a:extLst>
          </p:cNvPr>
          <p:cNvSpPr txBox="1"/>
          <p:nvPr/>
        </p:nvSpPr>
        <p:spPr>
          <a:xfrm>
            <a:off x="3195484" y="4689987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与</a:t>
            </a:r>
            <a:r>
              <a:rPr lang="en-US" altLang="ja-JP" dirty="0" err="1"/>
              <a:t>Cloudmap</a:t>
            </a:r>
            <a:r>
              <a:rPr lang="ja-JP" altLang="en-US"/>
              <a:t>结合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4404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EBE26-7904-254D-807C-34E5C99EF813}"/>
              </a:ext>
            </a:extLst>
          </p:cNvPr>
          <p:cNvSpPr txBox="1"/>
          <p:nvPr/>
        </p:nvSpPr>
        <p:spPr>
          <a:xfrm>
            <a:off x="872177" y="2347739"/>
            <a:ext cx="35205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EKS</a:t>
            </a:r>
            <a:r>
              <a:rPr lang="ja-JP" altLang="en-US" sz="260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集群上的运维管理</a:t>
            </a:r>
            <a:endParaRPr lang="en-US" altLang="ja-JP" sz="2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AB61F9-F293-8B41-BA8A-443EDB45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88403-0116-8D44-9EE7-C995B462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05" y="727587"/>
            <a:ext cx="6962324" cy="4149213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9465D52D-28B5-444A-8E04-5A2BF719DB6E}"/>
              </a:ext>
            </a:extLst>
          </p:cNvPr>
          <p:cNvSpPr txBox="1">
            <a:spLocks/>
          </p:cNvSpPr>
          <p:nvPr/>
        </p:nvSpPr>
        <p:spPr>
          <a:xfrm>
            <a:off x="141504" y="68394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经典的</a:t>
            </a:r>
            <a:r>
              <a:rPr lang="en-US" altLang="ja-JP" sz="24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BookInfo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案例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002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A8AA-D238-F34D-A531-EA706382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22"/>
            <a:ext cx="8205304" cy="857250"/>
          </a:xfrm>
        </p:spPr>
        <p:txBody>
          <a:bodyPr/>
          <a:lstStyle/>
          <a:p>
            <a:r>
              <a:rPr lang="en-US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</a:t>
            </a:r>
            <a:r>
              <a:rPr lang="ja-JP" altLang="en-US"/>
              <a:t>概念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A4FE4-4CF3-F944-B3DF-C106CA1E8334}"/>
              </a:ext>
            </a:extLst>
          </p:cNvPr>
          <p:cNvSpPr/>
          <p:nvPr/>
        </p:nvSpPr>
        <p:spPr>
          <a:xfrm>
            <a:off x="7837378" y="1882075"/>
            <a:ext cx="1013656" cy="45785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Node</a:t>
            </a:r>
            <a:r>
              <a:rPr lang="zh-CN" altLang="en-US" sz="1200" dirty="0"/>
              <a:t> </a:t>
            </a:r>
            <a:r>
              <a:rPr lang="en-US" altLang="zh-CN" sz="1200" dirty="0"/>
              <a:t>C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66854-3B8D-1C4B-A9E5-89E94C4025F5}"/>
              </a:ext>
            </a:extLst>
          </p:cNvPr>
          <p:cNvSpPr/>
          <p:nvPr/>
        </p:nvSpPr>
        <p:spPr>
          <a:xfrm>
            <a:off x="220173" y="1814925"/>
            <a:ext cx="1068794" cy="5921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</a:t>
            </a:r>
            <a:r>
              <a:rPr lang="en-US" altLang="zh-CN" sz="1600" dirty="0"/>
              <a:t>sh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79D2B-F7E0-504D-9CA6-41B1C013C760}"/>
              </a:ext>
            </a:extLst>
          </p:cNvPr>
          <p:cNvSpPr/>
          <p:nvPr/>
        </p:nvSpPr>
        <p:spPr>
          <a:xfrm>
            <a:off x="1858320" y="1882075"/>
            <a:ext cx="957609" cy="4609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Service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D2B01-C349-1847-8921-C02175D22E6F}"/>
              </a:ext>
            </a:extLst>
          </p:cNvPr>
          <p:cNvSpPr/>
          <p:nvPr/>
        </p:nvSpPr>
        <p:spPr>
          <a:xfrm>
            <a:off x="3265294" y="1882470"/>
            <a:ext cx="1018823" cy="46018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Node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347DC-1F08-0F41-9C13-A2E11B75CE10}"/>
              </a:ext>
            </a:extLst>
          </p:cNvPr>
          <p:cNvSpPr/>
          <p:nvPr/>
        </p:nvSpPr>
        <p:spPr>
          <a:xfrm>
            <a:off x="4733482" y="1882866"/>
            <a:ext cx="1018823" cy="4601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algn="ctr"/>
            <a:r>
              <a:rPr lang="en-US" altLang="zh-CN" sz="1200" dirty="0"/>
              <a:t>Service</a:t>
            </a:r>
            <a:r>
              <a:rPr lang="zh-CN" altLang="en-US" sz="1200" dirty="0"/>
              <a:t> </a:t>
            </a:r>
            <a:r>
              <a:rPr lang="en-US" altLang="zh-CN" sz="1200" dirty="0"/>
              <a:t>B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973C3-3C04-1246-B2BA-35A3495BEC2C}"/>
              </a:ext>
            </a:extLst>
          </p:cNvPr>
          <p:cNvSpPr/>
          <p:nvPr/>
        </p:nvSpPr>
        <p:spPr>
          <a:xfrm>
            <a:off x="6285430" y="1883478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r>
              <a:rPr lang="zh-CN" altLang="en-US" sz="1200" dirty="0"/>
              <a:t> </a:t>
            </a:r>
            <a:r>
              <a:rPr lang="en-US" altLang="zh-CN" sz="1200" dirty="0"/>
              <a:t>A-2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437BCF-D3D6-8E42-A364-F98FE921BA60}"/>
              </a:ext>
            </a:extLst>
          </p:cNvPr>
          <p:cNvSpPr/>
          <p:nvPr/>
        </p:nvSpPr>
        <p:spPr>
          <a:xfrm>
            <a:off x="6285429" y="2731985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r>
              <a:rPr lang="zh-CN" altLang="en-US" sz="1200" dirty="0"/>
              <a:t> </a:t>
            </a:r>
            <a:r>
              <a:rPr lang="en-US" altLang="zh-CN" sz="1200" dirty="0"/>
              <a:t>B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5B3454-8207-1540-896B-0BD97019886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288967" y="2111000"/>
            <a:ext cx="569353" cy="1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5C61EC-3D1E-D946-9A92-732BDF8DB61B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815929" y="2112563"/>
            <a:ext cx="449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43B102-E0B0-7D42-8D43-24220735733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284117" y="2112563"/>
            <a:ext cx="449365" cy="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B40A0C-0F39-F143-B521-EE378CEF74C6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752305" y="2112959"/>
            <a:ext cx="533125" cy="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F652A3-9C7C-6144-8CC8-166FB16FE908}"/>
              </a:ext>
            </a:extLst>
          </p:cNvPr>
          <p:cNvCxnSpPr>
            <a:cxnSpLocks/>
            <a:stCxn id="32" idx="3"/>
            <a:endCxn id="10" idx="1"/>
          </p:cNvCxnSpPr>
          <p:nvPr/>
        </p:nvCxnSpPr>
        <p:spPr>
          <a:xfrm flipV="1">
            <a:off x="5752305" y="2962078"/>
            <a:ext cx="5331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78F4F5-0CF3-A34A-8070-210D98F38FB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304252" y="2111001"/>
            <a:ext cx="533126" cy="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2512D-57A1-F440-983C-7CF2FCD653EF}"/>
              </a:ext>
            </a:extLst>
          </p:cNvPr>
          <p:cNvSpPr/>
          <p:nvPr/>
        </p:nvSpPr>
        <p:spPr>
          <a:xfrm>
            <a:off x="4733482" y="2731986"/>
            <a:ext cx="1018823" cy="4601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Service</a:t>
            </a:r>
            <a:r>
              <a:rPr lang="zh-CN" altLang="en-US" sz="1200" dirty="0"/>
              <a:t> </a:t>
            </a:r>
            <a:r>
              <a:rPr lang="en-US" altLang="zh-CN" sz="1200" dirty="0"/>
              <a:t>C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28277-0FE6-0041-8A8F-5774D6367678}"/>
              </a:ext>
            </a:extLst>
          </p:cNvPr>
          <p:cNvSpPr/>
          <p:nvPr/>
        </p:nvSpPr>
        <p:spPr>
          <a:xfrm>
            <a:off x="7837378" y="2734319"/>
            <a:ext cx="1013656" cy="45785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Node</a:t>
            </a:r>
            <a:r>
              <a:rPr lang="zh-CN" altLang="en-US" sz="1200" dirty="0"/>
              <a:t> </a:t>
            </a:r>
            <a:r>
              <a:rPr lang="en-US" altLang="zh-CN" sz="1200" dirty="0"/>
              <a:t>D</a:t>
            </a:r>
            <a:endParaRPr lang="en-US" sz="12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A7365-0911-3A4B-9CC1-1D9FC3EFD737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304252" y="2963245"/>
            <a:ext cx="533126" cy="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CCB23C-74DC-0D4A-AD3A-027AEC2486B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4284117" y="2112563"/>
            <a:ext cx="449365" cy="849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F67DB-4BEB-4043-934B-47449E0B8A4B}"/>
              </a:ext>
            </a:extLst>
          </p:cNvPr>
          <p:cNvSpPr/>
          <p:nvPr/>
        </p:nvSpPr>
        <p:spPr>
          <a:xfrm>
            <a:off x="6305528" y="973352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r>
              <a:rPr lang="zh-CN" altLang="en-US" sz="1200" dirty="0"/>
              <a:t> </a:t>
            </a:r>
            <a:r>
              <a:rPr lang="en-US" altLang="zh-CN" sz="1200" dirty="0"/>
              <a:t>A-1</a:t>
            </a:r>
            <a:endParaRPr lang="en-US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89CF09-D475-7744-A739-B2BD13B1C2D8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752305" y="1203445"/>
            <a:ext cx="553223" cy="71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BE765B5-7760-C54B-8CF0-54DC1052934F}"/>
              </a:ext>
            </a:extLst>
          </p:cNvPr>
          <p:cNvSpPr/>
          <p:nvPr/>
        </p:nvSpPr>
        <p:spPr>
          <a:xfrm>
            <a:off x="7857477" y="975686"/>
            <a:ext cx="1013656" cy="45785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Node</a:t>
            </a:r>
            <a:r>
              <a:rPr lang="zh-CN" altLang="en-US" sz="1200" dirty="0"/>
              <a:t> </a:t>
            </a:r>
            <a:r>
              <a:rPr lang="en-US" altLang="zh-CN" sz="1200" dirty="0"/>
              <a:t>B</a:t>
            </a:r>
            <a:endParaRPr lang="en-US" sz="12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03A858-02D4-B04D-B5AF-571D5C3C925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324351" y="1204612"/>
            <a:ext cx="533126" cy="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663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A8AA-D238-F34D-A531-EA706382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22"/>
            <a:ext cx="8205304" cy="857250"/>
          </a:xfrm>
        </p:spPr>
        <p:txBody>
          <a:bodyPr/>
          <a:lstStyle/>
          <a:p>
            <a:r>
              <a:rPr lang="en-US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架构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A4FE4-4CF3-F944-B3DF-C106CA1E8334}"/>
              </a:ext>
            </a:extLst>
          </p:cNvPr>
          <p:cNvSpPr/>
          <p:nvPr/>
        </p:nvSpPr>
        <p:spPr>
          <a:xfrm>
            <a:off x="7837378" y="1882075"/>
            <a:ext cx="1013656" cy="45785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Node</a:t>
            </a:r>
            <a:r>
              <a:rPr lang="zh-CN" altLang="en-US" sz="1200" dirty="0"/>
              <a:t> </a:t>
            </a:r>
            <a:r>
              <a:rPr lang="en-US" altLang="zh-CN" sz="1200" dirty="0"/>
              <a:t>C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66854-3B8D-1C4B-A9E5-89E94C4025F5}"/>
              </a:ext>
            </a:extLst>
          </p:cNvPr>
          <p:cNvSpPr/>
          <p:nvPr/>
        </p:nvSpPr>
        <p:spPr>
          <a:xfrm>
            <a:off x="220173" y="1814925"/>
            <a:ext cx="1068794" cy="5921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</a:t>
            </a:r>
            <a:r>
              <a:rPr lang="en-US" altLang="zh-CN" sz="1600" dirty="0"/>
              <a:t>sh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79D2B-F7E0-504D-9CA6-41B1C013C760}"/>
              </a:ext>
            </a:extLst>
          </p:cNvPr>
          <p:cNvSpPr/>
          <p:nvPr/>
        </p:nvSpPr>
        <p:spPr>
          <a:xfrm>
            <a:off x="1858320" y="1882075"/>
            <a:ext cx="957609" cy="4609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Service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D2B01-C349-1847-8921-C02175D22E6F}"/>
              </a:ext>
            </a:extLst>
          </p:cNvPr>
          <p:cNvSpPr/>
          <p:nvPr/>
        </p:nvSpPr>
        <p:spPr>
          <a:xfrm>
            <a:off x="3265294" y="1882470"/>
            <a:ext cx="1018823" cy="46018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Node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347DC-1F08-0F41-9C13-A2E11B75CE10}"/>
              </a:ext>
            </a:extLst>
          </p:cNvPr>
          <p:cNvSpPr/>
          <p:nvPr/>
        </p:nvSpPr>
        <p:spPr>
          <a:xfrm>
            <a:off x="4733482" y="1882866"/>
            <a:ext cx="1018823" cy="4601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algn="ctr"/>
            <a:r>
              <a:rPr lang="en-US" altLang="zh-CN" sz="1200" dirty="0"/>
              <a:t>Service</a:t>
            </a:r>
            <a:r>
              <a:rPr lang="zh-CN" altLang="en-US" sz="1200" dirty="0"/>
              <a:t> </a:t>
            </a:r>
            <a:r>
              <a:rPr lang="en-US" altLang="zh-CN" sz="1200" dirty="0"/>
              <a:t>B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973C3-3C04-1246-B2BA-35A3495BEC2C}"/>
              </a:ext>
            </a:extLst>
          </p:cNvPr>
          <p:cNvSpPr/>
          <p:nvPr/>
        </p:nvSpPr>
        <p:spPr>
          <a:xfrm>
            <a:off x="6285430" y="1883478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r>
              <a:rPr lang="zh-CN" altLang="en-US" sz="1200" dirty="0"/>
              <a:t> </a:t>
            </a:r>
            <a:r>
              <a:rPr lang="en-US" altLang="zh-CN" sz="1200" dirty="0"/>
              <a:t>A-2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437BCF-D3D6-8E42-A364-F98FE921BA60}"/>
              </a:ext>
            </a:extLst>
          </p:cNvPr>
          <p:cNvSpPr/>
          <p:nvPr/>
        </p:nvSpPr>
        <p:spPr>
          <a:xfrm>
            <a:off x="6285429" y="2731985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r>
              <a:rPr lang="zh-CN" altLang="en-US" sz="1200" dirty="0"/>
              <a:t> </a:t>
            </a:r>
            <a:r>
              <a:rPr lang="en-US" altLang="zh-CN" sz="1200" dirty="0"/>
              <a:t>B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5B3454-8207-1540-896B-0BD97019886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288967" y="2111000"/>
            <a:ext cx="569353" cy="1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5C61EC-3D1E-D946-9A92-732BDF8DB61B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815929" y="2112563"/>
            <a:ext cx="449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43B102-E0B0-7D42-8D43-24220735733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284117" y="2112563"/>
            <a:ext cx="449365" cy="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B40A0C-0F39-F143-B521-EE378CEF74C6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752305" y="2112959"/>
            <a:ext cx="533125" cy="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F652A3-9C7C-6144-8CC8-166FB16FE908}"/>
              </a:ext>
            </a:extLst>
          </p:cNvPr>
          <p:cNvCxnSpPr>
            <a:cxnSpLocks/>
            <a:stCxn id="32" idx="3"/>
            <a:endCxn id="10" idx="1"/>
          </p:cNvCxnSpPr>
          <p:nvPr/>
        </p:nvCxnSpPr>
        <p:spPr>
          <a:xfrm flipV="1">
            <a:off x="5752305" y="2962078"/>
            <a:ext cx="5331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78F4F5-0CF3-A34A-8070-210D98F38FB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304252" y="2111001"/>
            <a:ext cx="533126" cy="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2512D-57A1-F440-983C-7CF2FCD653EF}"/>
              </a:ext>
            </a:extLst>
          </p:cNvPr>
          <p:cNvSpPr/>
          <p:nvPr/>
        </p:nvSpPr>
        <p:spPr>
          <a:xfrm>
            <a:off x="4733482" y="2731986"/>
            <a:ext cx="1018823" cy="4601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Service</a:t>
            </a:r>
            <a:r>
              <a:rPr lang="zh-CN" altLang="en-US" sz="1200" dirty="0"/>
              <a:t> </a:t>
            </a:r>
            <a:r>
              <a:rPr lang="en-US" altLang="zh-CN" sz="1200" dirty="0"/>
              <a:t>C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28277-0FE6-0041-8A8F-5774D6367678}"/>
              </a:ext>
            </a:extLst>
          </p:cNvPr>
          <p:cNvSpPr/>
          <p:nvPr/>
        </p:nvSpPr>
        <p:spPr>
          <a:xfrm>
            <a:off x="7837378" y="2734319"/>
            <a:ext cx="1013656" cy="45785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Node</a:t>
            </a:r>
            <a:r>
              <a:rPr lang="zh-CN" altLang="en-US" sz="1200" dirty="0"/>
              <a:t> </a:t>
            </a:r>
            <a:r>
              <a:rPr lang="en-US" altLang="zh-CN" sz="1200" dirty="0"/>
              <a:t>D</a:t>
            </a:r>
            <a:endParaRPr lang="en-US" sz="12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A7365-0911-3A4B-9CC1-1D9FC3EFD737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304252" y="2963245"/>
            <a:ext cx="533126" cy="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CCB23C-74DC-0D4A-AD3A-027AEC2486B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4284117" y="2112563"/>
            <a:ext cx="449365" cy="849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F67DB-4BEB-4043-934B-47449E0B8A4B}"/>
              </a:ext>
            </a:extLst>
          </p:cNvPr>
          <p:cNvSpPr/>
          <p:nvPr/>
        </p:nvSpPr>
        <p:spPr>
          <a:xfrm>
            <a:off x="6305528" y="973352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r>
              <a:rPr lang="zh-CN" altLang="en-US" sz="1200" dirty="0"/>
              <a:t> </a:t>
            </a:r>
            <a:r>
              <a:rPr lang="en-US" altLang="zh-CN" sz="1200" dirty="0"/>
              <a:t>A-1</a:t>
            </a:r>
            <a:endParaRPr lang="en-US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89CF09-D475-7744-A739-B2BD13B1C2D8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752305" y="1203445"/>
            <a:ext cx="553223" cy="71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BE765B5-7760-C54B-8CF0-54DC1052934F}"/>
              </a:ext>
            </a:extLst>
          </p:cNvPr>
          <p:cNvSpPr/>
          <p:nvPr/>
        </p:nvSpPr>
        <p:spPr>
          <a:xfrm>
            <a:off x="7857477" y="975686"/>
            <a:ext cx="1013656" cy="45785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r>
              <a:rPr lang="en-US" altLang="zh-CN" sz="1200" dirty="0"/>
              <a:t>Node</a:t>
            </a:r>
            <a:r>
              <a:rPr lang="zh-CN" altLang="en-US" sz="1200" dirty="0"/>
              <a:t> </a:t>
            </a:r>
            <a:r>
              <a:rPr lang="en-US" altLang="zh-CN" sz="1200" dirty="0"/>
              <a:t>B</a:t>
            </a:r>
            <a:endParaRPr lang="en-US" sz="12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03A858-02D4-B04D-B5AF-571D5C3C925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324351" y="1204612"/>
            <a:ext cx="533126" cy="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CBCCB0-5EB8-4247-B680-B8FBCD0F32BC}"/>
              </a:ext>
            </a:extLst>
          </p:cNvPr>
          <p:cNvSpPr txBox="1"/>
          <p:nvPr/>
        </p:nvSpPr>
        <p:spPr>
          <a:xfrm>
            <a:off x="3162197" y="1530892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ProductPage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982BD-16F0-4347-96CF-2D0AD9F32516}"/>
              </a:ext>
            </a:extLst>
          </p:cNvPr>
          <p:cNvSpPr txBox="1"/>
          <p:nvPr/>
        </p:nvSpPr>
        <p:spPr>
          <a:xfrm>
            <a:off x="7751797" y="63493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Review</a:t>
            </a:r>
            <a:r>
              <a:rPr lang="en-US" altLang="zh-CN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-v1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D0FCDF-E032-AF4D-950C-513F697FF4BA}"/>
              </a:ext>
            </a:extLst>
          </p:cNvPr>
          <p:cNvSpPr txBox="1"/>
          <p:nvPr/>
        </p:nvSpPr>
        <p:spPr>
          <a:xfrm>
            <a:off x="7743655" y="1612557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Review</a:t>
            </a:r>
            <a:r>
              <a:rPr lang="en-US" altLang="zh-CN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-v2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2F4019-04A4-324D-AB52-29F438180498}"/>
              </a:ext>
            </a:extLst>
          </p:cNvPr>
          <p:cNvSpPr txBox="1"/>
          <p:nvPr/>
        </p:nvSpPr>
        <p:spPr>
          <a:xfrm>
            <a:off x="7823189" y="319053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5915038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E638-F2BC-E140-9CA3-DB786881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22"/>
            <a:ext cx="8205304" cy="857250"/>
          </a:xfrm>
        </p:spPr>
        <p:txBody>
          <a:bodyPr/>
          <a:lstStyle/>
          <a:p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（虚拟节点）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F9608-5C2F-8A49-9059-37FE739EFCD9}"/>
              </a:ext>
            </a:extLst>
          </p:cNvPr>
          <p:cNvSpPr/>
          <p:nvPr/>
        </p:nvSpPr>
        <p:spPr>
          <a:xfrm>
            <a:off x="1753993" y="-273431"/>
            <a:ext cx="5211677" cy="3474452"/>
          </a:xfrm>
          <a:prstGeom prst="rect">
            <a:avLst/>
          </a:prstGeom>
          <a:ln>
            <a:noFill/>
          </a:ln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81C1C1-D21C-FB42-B26D-689238E2FAB0}"/>
              </a:ext>
            </a:extLst>
          </p:cNvPr>
          <p:cNvGrpSpPr/>
          <p:nvPr/>
        </p:nvGrpSpPr>
        <p:grpSpPr>
          <a:xfrm>
            <a:off x="2876308" y="1430703"/>
            <a:ext cx="2908721" cy="1665816"/>
            <a:chOff x="4602092" y="2289124"/>
            <a:chExt cx="4653953" cy="2665306"/>
          </a:xfrm>
          <a:effectLst/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855198-76A0-8C45-9C76-7EEE7796F3AA}"/>
                </a:ext>
              </a:extLst>
            </p:cNvPr>
            <p:cNvSpPr/>
            <p:nvPr/>
          </p:nvSpPr>
          <p:spPr>
            <a:xfrm>
              <a:off x="6105065" y="2289124"/>
              <a:ext cx="1667736" cy="1073972"/>
            </a:xfrm>
            <a:custGeom>
              <a:avLst/>
              <a:gdLst>
                <a:gd name="connsiteX0" fmla="*/ 0 w 1667736"/>
                <a:gd name="connsiteY0" fmla="*/ 178999 h 1073972"/>
                <a:gd name="connsiteX1" fmla="*/ 178999 w 1667736"/>
                <a:gd name="connsiteY1" fmla="*/ 0 h 1073972"/>
                <a:gd name="connsiteX2" fmla="*/ 1488737 w 1667736"/>
                <a:gd name="connsiteY2" fmla="*/ 0 h 1073972"/>
                <a:gd name="connsiteX3" fmla="*/ 1667736 w 1667736"/>
                <a:gd name="connsiteY3" fmla="*/ 178999 h 1073972"/>
                <a:gd name="connsiteX4" fmla="*/ 1667736 w 1667736"/>
                <a:gd name="connsiteY4" fmla="*/ 894973 h 1073972"/>
                <a:gd name="connsiteX5" fmla="*/ 1488737 w 1667736"/>
                <a:gd name="connsiteY5" fmla="*/ 1073972 h 1073972"/>
                <a:gd name="connsiteX6" fmla="*/ 178999 w 1667736"/>
                <a:gd name="connsiteY6" fmla="*/ 1073972 h 1073972"/>
                <a:gd name="connsiteX7" fmla="*/ 0 w 1667736"/>
                <a:gd name="connsiteY7" fmla="*/ 894973 h 1073972"/>
                <a:gd name="connsiteX8" fmla="*/ 0 w 1667736"/>
                <a:gd name="connsiteY8" fmla="*/ 178999 h 107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7736" h="1073972">
                  <a:moveTo>
                    <a:pt x="0" y="178999"/>
                  </a:moveTo>
                  <a:cubicBezTo>
                    <a:pt x="0" y="80141"/>
                    <a:pt x="80141" y="0"/>
                    <a:pt x="178999" y="0"/>
                  </a:cubicBezTo>
                  <a:lnTo>
                    <a:pt x="1488737" y="0"/>
                  </a:lnTo>
                  <a:cubicBezTo>
                    <a:pt x="1587595" y="0"/>
                    <a:pt x="1667736" y="80141"/>
                    <a:pt x="1667736" y="178999"/>
                  </a:cubicBezTo>
                  <a:lnTo>
                    <a:pt x="1667736" y="894973"/>
                  </a:lnTo>
                  <a:cubicBezTo>
                    <a:pt x="1667736" y="993831"/>
                    <a:pt x="1587595" y="1073972"/>
                    <a:pt x="1488737" y="1073972"/>
                  </a:cubicBezTo>
                  <a:lnTo>
                    <a:pt x="178999" y="1073972"/>
                  </a:lnTo>
                  <a:cubicBezTo>
                    <a:pt x="80141" y="1073972"/>
                    <a:pt x="0" y="993831"/>
                    <a:pt x="0" y="894973"/>
                  </a:cubicBezTo>
                  <a:lnTo>
                    <a:pt x="0" y="178999"/>
                  </a:lnTo>
                  <a:close/>
                </a:path>
              </a:pathLst>
            </a:custGeom>
            <a:ln>
              <a:solidFill>
                <a:schemeClr val="accent5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167" tIns="58167" rIns="58167" bIns="58167" numCol="1" spcCol="1270" anchor="ctr" anchorCtr="0">
              <a:noAutofit/>
            </a:bodyPr>
            <a:lstStyle/>
            <a:p>
              <a:pPr algn="ctr" defTabSz="4444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Virtual Node</a:t>
              </a:r>
              <a:endParaRPr lang="en-US" sz="125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55DB16D-9E5E-A841-9E7F-C814CD427B6A}"/>
                </a:ext>
              </a:extLst>
            </p:cNvPr>
            <p:cNvSpPr/>
            <p:nvPr/>
          </p:nvSpPr>
          <p:spPr>
            <a:xfrm rot="5372524">
              <a:off x="6563462" y="3745907"/>
              <a:ext cx="765645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6564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2C66E2-9A1D-9D4F-BE79-89E60955E060}"/>
                </a:ext>
              </a:extLst>
            </p:cNvPr>
            <p:cNvSpPr/>
            <p:nvPr/>
          </p:nvSpPr>
          <p:spPr>
            <a:xfrm>
              <a:off x="6374644" y="4128717"/>
              <a:ext cx="1156000" cy="825713"/>
            </a:xfrm>
            <a:custGeom>
              <a:avLst/>
              <a:gdLst>
                <a:gd name="connsiteX0" fmla="*/ 0 w 1156000"/>
                <a:gd name="connsiteY0" fmla="*/ 137622 h 825713"/>
                <a:gd name="connsiteX1" fmla="*/ 137622 w 1156000"/>
                <a:gd name="connsiteY1" fmla="*/ 0 h 825713"/>
                <a:gd name="connsiteX2" fmla="*/ 1018378 w 1156000"/>
                <a:gd name="connsiteY2" fmla="*/ 0 h 825713"/>
                <a:gd name="connsiteX3" fmla="*/ 1156000 w 1156000"/>
                <a:gd name="connsiteY3" fmla="*/ 137622 h 825713"/>
                <a:gd name="connsiteX4" fmla="*/ 1156000 w 1156000"/>
                <a:gd name="connsiteY4" fmla="*/ 688091 h 825713"/>
                <a:gd name="connsiteX5" fmla="*/ 1018378 w 1156000"/>
                <a:gd name="connsiteY5" fmla="*/ 825713 h 825713"/>
                <a:gd name="connsiteX6" fmla="*/ 137622 w 1156000"/>
                <a:gd name="connsiteY6" fmla="*/ 825713 h 825713"/>
                <a:gd name="connsiteX7" fmla="*/ 0 w 1156000"/>
                <a:gd name="connsiteY7" fmla="*/ 688091 h 825713"/>
                <a:gd name="connsiteX8" fmla="*/ 0 w 1156000"/>
                <a:gd name="connsiteY8" fmla="*/ 137622 h 82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6000" h="825713">
                  <a:moveTo>
                    <a:pt x="0" y="137622"/>
                  </a:moveTo>
                  <a:cubicBezTo>
                    <a:pt x="0" y="61615"/>
                    <a:pt x="61615" y="0"/>
                    <a:pt x="137622" y="0"/>
                  </a:cubicBezTo>
                  <a:lnTo>
                    <a:pt x="1018378" y="0"/>
                  </a:lnTo>
                  <a:cubicBezTo>
                    <a:pt x="1094385" y="0"/>
                    <a:pt x="1156000" y="61615"/>
                    <a:pt x="1156000" y="137622"/>
                  </a:cubicBezTo>
                  <a:lnTo>
                    <a:pt x="1156000" y="688091"/>
                  </a:lnTo>
                  <a:cubicBezTo>
                    <a:pt x="1156000" y="764098"/>
                    <a:pt x="1094385" y="825713"/>
                    <a:pt x="1018378" y="825713"/>
                  </a:cubicBezTo>
                  <a:lnTo>
                    <a:pt x="137622" y="825713"/>
                  </a:lnTo>
                  <a:cubicBezTo>
                    <a:pt x="61615" y="825713"/>
                    <a:pt x="0" y="764098"/>
                    <a:pt x="0" y="688091"/>
                  </a:cubicBezTo>
                  <a:lnTo>
                    <a:pt x="0" y="137622"/>
                  </a:lnTo>
                  <a:close/>
                </a:path>
              </a:pathLst>
            </a:custGeom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417" tIns="47417" rIns="47417" bIns="47417" numCol="1" spcCol="1270" anchor="ctr" anchorCtr="0">
              <a:noAutofit/>
            </a:bodyPr>
            <a:lstStyle/>
            <a:p>
              <a:pPr algn="ctr" defTabSz="38892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Service Discovery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88DAF98-A0CD-A344-9812-378F688D2B73}"/>
                </a:ext>
              </a:extLst>
            </p:cNvPr>
            <p:cNvSpPr/>
            <p:nvPr/>
          </p:nvSpPr>
          <p:spPr>
            <a:xfrm rot="2842400">
              <a:off x="7266424" y="3743215"/>
              <a:ext cx="1033237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332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C142D14-581B-2F46-922B-12C48AA74146}"/>
                </a:ext>
              </a:extLst>
            </p:cNvPr>
            <p:cNvSpPr/>
            <p:nvPr/>
          </p:nvSpPr>
          <p:spPr>
            <a:xfrm>
              <a:off x="7769758" y="4123334"/>
              <a:ext cx="1486287" cy="825713"/>
            </a:xfrm>
            <a:custGeom>
              <a:avLst/>
              <a:gdLst>
                <a:gd name="connsiteX0" fmla="*/ 0 w 1486287"/>
                <a:gd name="connsiteY0" fmla="*/ 137622 h 825713"/>
                <a:gd name="connsiteX1" fmla="*/ 137622 w 1486287"/>
                <a:gd name="connsiteY1" fmla="*/ 0 h 825713"/>
                <a:gd name="connsiteX2" fmla="*/ 1348665 w 1486287"/>
                <a:gd name="connsiteY2" fmla="*/ 0 h 825713"/>
                <a:gd name="connsiteX3" fmla="*/ 1486287 w 1486287"/>
                <a:gd name="connsiteY3" fmla="*/ 137622 h 825713"/>
                <a:gd name="connsiteX4" fmla="*/ 1486287 w 1486287"/>
                <a:gd name="connsiteY4" fmla="*/ 688091 h 825713"/>
                <a:gd name="connsiteX5" fmla="*/ 1348665 w 1486287"/>
                <a:gd name="connsiteY5" fmla="*/ 825713 h 825713"/>
                <a:gd name="connsiteX6" fmla="*/ 137622 w 1486287"/>
                <a:gd name="connsiteY6" fmla="*/ 825713 h 825713"/>
                <a:gd name="connsiteX7" fmla="*/ 0 w 1486287"/>
                <a:gd name="connsiteY7" fmla="*/ 688091 h 825713"/>
                <a:gd name="connsiteX8" fmla="*/ 0 w 1486287"/>
                <a:gd name="connsiteY8" fmla="*/ 137622 h 82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6287" h="825713">
                  <a:moveTo>
                    <a:pt x="0" y="137622"/>
                  </a:moveTo>
                  <a:cubicBezTo>
                    <a:pt x="0" y="61615"/>
                    <a:pt x="61615" y="0"/>
                    <a:pt x="137622" y="0"/>
                  </a:cubicBezTo>
                  <a:lnTo>
                    <a:pt x="1348665" y="0"/>
                  </a:lnTo>
                  <a:cubicBezTo>
                    <a:pt x="1424672" y="0"/>
                    <a:pt x="1486287" y="61615"/>
                    <a:pt x="1486287" y="137622"/>
                  </a:cubicBezTo>
                  <a:lnTo>
                    <a:pt x="1486287" y="688091"/>
                  </a:lnTo>
                  <a:cubicBezTo>
                    <a:pt x="1486287" y="764098"/>
                    <a:pt x="1424672" y="825713"/>
                    <a:pt x="1348665" y="825713"/>
                  </a:cubicBezTo>
                  <a:lnTo>
                    <a:pt x="137622" y="825713"/>
                  </a:lnTo>
                  <a:cubicBezTo>
                    <a:pt x="61615" y="825713"/>
                    <a:pt x="0" y="764098"/>
                    <a:pt x="0" y="688091"/>
                  </a:cubicBezTo>
                  <a:lnTo>
                    <a:pt x="0" y="137622"/>
                  </a:lnTo>
                  <a:close/>
                </a:path>
              </a:pathLst>
            </a:custGeom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243" tIns="44243" rIns="44243" bIns="44243" numCol="1" spcCol="1270" anchor="ctr" anchorCtr="0">
              <a:noAutofit/>
            </a:bodyPr>
            <a:lstStyle/>
            <a:p>
              <a:pPr algn="ctr" defTabSz="33336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Backends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A460BE7-8F2E-D842-9C85-406421C0856F}"/>
                </a:ext>
              </a:extLst>
            </p:cNvPr>
            <p:cNvSpPr/>
            <p:nvPr/>
          </p:nvSpPr>
          <p:spPr>
            <a:xfrm rot="7977635">
              <a:off x="5563979" y="3743870"/>
              <a:ext cx="1040617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4061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177D738-230F-C345-BAB2-0A61B7E50FA6}"/>
                </a:ext>
              </a:extLst>
            </p:cNvPr>
            <p:cNvSpPr/>
            <p:nvPr/>
          </p:nvSpPr>
          <p:spPr>
            <a:xfrm>
              <a:off x="4602092" y="4124644"/>
              <a:ext cx="1486287" cy="825713"/>
            </a:xfrm>
            <a:custGeom>
              <a:avLst/>
              <a:gdLst>
                <a:gd name="connsiteX0" fmla="*/ 0 w 1486287"/>
                <a:gd name="connsiteY0" fmla="*/ 137622 h 825713"/>
                <a:gd name="connsiteX1" fmla="*/ 137622 w 1486287"/>
                <a:gd name="connsiteY1" fmla="*/ 0 h 825713"/>
                <a:gd name="connsiteX2" fmla="*/ 1348665 w 1486287"/>
                <a:gd name="connsiteY2" fmla="*/ 0 h 825713"/>
                <a:gd name="connsiteX3" fmla="*/ 1486287 w 1486287"/>
                <a:gd name="connsiteY3" fmla="*/ 137622 h 825713"/>
                <a:gd name="connsiteX4" fmla="*/ 1486287 w 1486287"/>
                <a:gd name="connsiteY4" fmla="*/ 688091 h 825713"/>
                <a:gd name="connsiteX5" fmla="*/ 1348665 w 1486287"/>
                <a:gd name="connsiteY5" fmla="*/ 825713 h 825713"/>
                <a:gd name="connsiteX6" fmla="*/ 137622 w 1486287"/>
                <a:gd name="connsiteY6" fmla="*/ 825713 h 825713"/>
                <a:gd name="connsiteX7" fmla="*/ 0 w 1486287"/>
                <a:gd name="connsiteY7" fmla="*/ 688091 h 825713"/>
                <a:gd name="connsiteX8" fmla="*/ 0 w 1486287"/>
                <a:gd name="connsiteY8" fmla="*/ 137622 h 82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6287" h="825713">
                  <a:moveTo>
                    <a:pt x="0" y="137622"/>
                  </a:moveTo>
                  <a:cubicBezTo>
                    <a:pt x="0" y="61615"/>
                    <a:pt x="61615" y="0"/>
                    <a:pt x="137622" y="0"/>
                  </a:cubicBezTo>
                  <a:lnTo>
                    <a:pt x="1348665" y="0"/>
                  </a:lnTo>
                  <a:cubicBezTo>
                    <a:pt x="1424672" y="0"/>
                    <a:pt x="1486287" y="61615"/>
                    <a:pt x="1486287" y="137622"/>
                  </a:cubicBezTo>
                  <a:lnTo>
                    <a:pt x="1486287" y="688091"/>
                  </a:lnTo>
                  <a:cubicBezTo>
                    <a:pt x="1486287" y="764098"/>
                    <a:pt x="1424672" y="825713"/>
                    <a:pt x="1348665" y="825713"/>
                  </a:cubicBezTo>
                  <a:lnTo>
                    <a:pt x="137622" y="825713"/>
                  </a:lnTo>
                  <a:cubicBezTo>
                    <a:pt x="61615" y="825713"/>
                    <a:pt x="0" y="764098"/>
                    <a:pt x="0" y="688091"/>
                  </a:cubicBezTo>
                  <a:lnTo>
                    <a:pt x="0" y="137622"/>
                  </a:lnTo>
                  <a:close/>
                </a:path>
              </a:pathLst>
            </a:custGeom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417" tIns="47417" rIns="47417" bIns="47417" numCol="1" spcCol="1270" anchor="ctr" anchorCtr="0">
              <a:noAutofit/>
            </a:bodyPr>
            <a:lstStyle/>
            <a:p>
              <a:pPr algn="ctr" defTabSz="38892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Listeners</a:t>
              </a: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B658A26-91D4-644D-B1C9-54890775D88C}"/>
              </a:ext>
            </a:extLst>
          </p:cNvPr>
          <p:cNvSpPr/>
          <p:nvPr/>
        </p:nvSpPr>
        <p:spPr bwMode="auto">
          <a:xfrm>
            <a:off x="6270109" y="1305786"/>
            <a:ext cx="3074516" cy="870337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4140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虚拟节点</a:t>
            </a:r>
            <a:endParaRPr lang="en-US" sz="1500" dirty="0">
              <a:solidFill>
                <a:srgbClr val="4140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25" b="1" dirty="0">
                <a:solidFill>
                  <a:srgbClr val="414042"/>
                </a:solidFill>
                <a:latin typeface="Amazon Ember"/>
              </a:rPr>
              <a:t/>
            </a:r>
            <a:br>
              <a:rPr lang="en-US" sz="1125" b="1" dirty="0">
                <a:solidFill>
                  <a:srgbClr val="414042"/>
                </a:solidFill>
                <a:latin typeface="Amazon Ember"/>
              </a:rPr>
            </a:b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逻辑上的服务</a:t>
            </a:r>
            <a:r>
              <a:rPr lang="en-US" altLang="zh-CN" sz="1125" dirty="0">
                <a:solidFill>
                  <a:srgbClr val="414042"/>
                </a:solidFill>
                <a:latin typeface="Amazon Ember"/>
              </a:rPr>
              <a:t>(Deployment +SVC or SVC)</a:t>
            </a:r>
            <a:endParaRPr lang="en-US" sz="1125" dirty="0">
              <a:solidFill>
                <a:srgbClr val="414042"/>
              </a:soli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D12532E-A759-5046-ACA0-54AF64D06593}"/>
              </a:ext>
            </a:extLst>
          </p:cNvPr>
          <p:cNvSpPr/>
          <p:nvPr/>
        </p:nvSpPr>
        <p:spPr bwMode="auto">
          <a:xfrm>
            <a:off x="6336234" y="2300814"/>
            <a:ext cx="2746857" cy="1060404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4140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后端服务</a:t>
            </a:r>
            <a:endParaRPr lang="en-US" sz="1500" dirty="0">
              <a:solidFill>
                <a:srgbClr val="4140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b="1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此虚拟节点配置为允许流量出站到其他服务</a:t>
            </a:r>
            <a:endParaRPr lang="en-US" sz="1125" b="1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dirty="0">
              <a:solidFill>
                <a:srgbClr val="414042"/>
              </a:soli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EF48C80-3898-A641-96F7-FB5A0A2A2CF1}"/>
              </a:ext>
            </a:extLst>
          </p:cNvPr>
          <p:cNvSpPr/>
          <p:nvPr/>
        </p:nvSpPr>
        <p:spPr bwMode="auto">
          <a:xfrm>
            <a:off x="3815666" y="3544368"/>
            <a:ext cx="3150005" cy="1060404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4140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服务发现</a:t>
            </a:r>
            <a:endParaRPr lang="en-US" altLang="zh-CN" sz="1500" dirty="0">
              <a:solidFill>
                <a:srgbClr val="4140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设置如何发现节点</a:t>
            </a:r>
            <a:r>
              <a:rPr lang="en-US" sz="1125" dirty="0">
                <a:solidFill>
                  <a:srgbClr val="414042"/>
                </a:solidFill>
                <a:latin typeface="Amazon Ember"/>
              </a:rPr>
              <a:t> (DNS hostname or AWS Cloud Map </a:t>
            </a: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命名空间</a:t>
            </a:r>
            <a:r>
              <a:rPr lang="en-US" sz="1125" dirty="0">
                <a:solidFill>
                  <a:srgbClr val="414042"/>
                </a:solidFill>
                <a:latin typeface="Amazon Ember"/>
              </a:rPr>
              <a:t>, </a:t>
            </a: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服务或属性</a:t>
            </a:r>
            <a:r>
              <a:rPr lang="en-US" sz="1125" dirty="0">
                <a:solidFill>
                  <a:srgbClr val="414042"/>
                </a:solidFill>
                <a:latin typeface="Amazon Ember"/>
              </a:rPr>
              <a:t>)</a:t>
            </a: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b="1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dirty="0">
              <a:solidFill>
                <a:srgbClr val="414042"/>
              </a:soli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D756943-FC8E-3C4A-862D-0542FD9E3EE9}"/>
              </a:ext>
            </a:extLst>
          </p:cNvPr>
          <p:cNvSpPr/>
          <p:nvPr/>
        </p:nvSpPr>
        <p:spPr bwMode="auto">
          <a:xfrm>
            <a:off x="244797" y="2300814"/>
            <a:ext cx="1994027" cy="1060404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4140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侦听器</a:t>
            </a:r>
            <a:endParaRPr lang="en-US" sz="1500" dirty="0">
              <a:solidFill>
                <a:srgbClr val="4140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b="1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传入流量策略</a:t>
            </a:r>
            <a:endParaRPr lang="en-US" altLang="zh-CN" sz="1125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例如</a:t>
            </a:r>
            <a:r>
              <a:rPr lang="en-US" sz="1125" dirty="0">
                <a:solidFill>
                  <a:srgbClr val="414042"/>
                </a:solidFill>
                <a:latin typeface="Amazon Ember"/>
              </a:rPr>
              <a:t>: </a:t>
            </a: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端口</a:t>
            </a:r>
            <a:r>
              <a:rPr lang="en-US" sz="1125" dirty="0">
                <a:solidFill>
                  <a:srgbClr val="414042"/>
                </a:solidFill>
                <a:latin typeface="Amazon Ember"/>
              </a:rPr>
              <a:t>, </a:t>
            </a: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健康检查</a:t>
            </a:r>
            <a:r>
              <a:rPr lang="en-US" sz="1125" dirty="0">
                <a:solidFill>
                  <a:srgbClr val="414042"/>
                </a:solidFill>
                <a:latin typeface="Amazon Ember"/>
              </a:rPr>
              <a:t>, </a:t>
            </a: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断路器</a:t>
            </a:r>
            <a:r>
              <a:rPr lang="en-US" sz="1125" dirty="0">
                <a:solidFill>
                  <a:srgbClr val="414042"/>
                </a:solidFill>
                <a:latin typeface="Amazon Ember"/>
              </a:rPr>
              <a:t>*, </a:t>
            </a: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重试</a:t>
            </a:r>
            <a:r>
              <a:rPr lang="en-US" sz="1125" dirty="0">
                <a:solidFill>
                  <a:srgbClr val="414042"/>
                </a:solidFill>
                <a:latin typeface="Amazon Ember"/>
              </a:rPr>
              <a:t>*</a:t>
            </a:r>
            <a:endParaRPr lang="en-US" sz="1125" b="1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dirty="0">
              <a:solidFill>
                <a:srgbClr val="414042"/>
              </a:soli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52D47-0781-6342-8508-80ABBF59D524}"/>
              </a:ext>
            </a:extLst>
          </p:cNvPr>
          <p:cNvCxnSpPr>
            <a:cxnSpLocks/>
          </p:cNvCxnSpPr>
          <p:nvPr/>
        </p:nvCxnSpPr>
        <p:spPr>
          <a:xfrm flipH="1">
            <a:off x="5026868" y="1766309"/>
            <a:ext cx="132775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7943353-3FDC-2B42-9E76-69911219894E}"/>
              </a:ext>
            </a:extLst>
          </p:cNvPr>
          <p:cNvCxnSpPr>
            <a:cxnSpLocks/>
          </p:cNvCxnSpPr>
          <p:nvPr/>
        </p:nvCxnSpPr>
        <p:spPr>
          <a:xfrm flipH="1">
            <a:off x="5841115" y="2830793"/>
            <a:ext cx="495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106555-038B-1D4D-817F-B55AC8091316}"/>
              </a:ext>
            </a:extLst>
          </p:cNvPr>
          <p:cNvCxnSpPr>
            <a:cxnSpLocks/>
          </p:cNvCxnSpPr>
          <p:nvPr/>
        </p:nvCxnSpPr>
        <p:spPr>
          <a:xfrm flipV="1">
            <a:off x="4323515" y="3201020"/>
            <a:ext cx="0" cy="4369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9C1B17-5C4B-B840-A265-75835AF55CC7}"/>
              </a:ext>
            </a:extLst>
          </p:cNvPr>
          <p:cNvCxnSpPr>
            <a:cxnSpLocks/>
          </p:cNvCxnSpPr>
          <p:nvPr/>
        </p:nvCxnSpPr>
        <p:spPr>
          <a:xfrm>
            <a:off x="1849067" y="2830793"/>
            <a:ext cx="9501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9140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E638-F2BC-E140-9CA3-DB786881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05304" cy="857250"/>
          </a:xfrm>
        </p:spPr>
        <p:txBody>
          <a:bodyPr/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虚拟节点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F9608-5C2F-8A49-9059-37FE739EFCD9}"/>
              </a:ext>
            </a:extLst>
          </p:cNvPr>
          <p:cNvSpPr/>
          <p:nvPr/>
        </p:nvSpPr>
        <p:spPr>
          <a:xfrm>
            <a:off x="1753993" y="-273431"/>
            <a:ext cx="5211677" cy="3474452"/>
          </a:xfrm>
          <a:prstGeom prst="rect">
            <a:avLst/>
          </a:prstGeom>
          <a:ln>
            <a:noFill/>
          </a:ln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D41D64-A4D5-1B40-AF36-681F3D3BC0BF}"/>
              </a:ext>
            </a:extLst>
          </p:cNvPr>
          <p:cNvSpPr/>
          <p:nvPr/>
        </p:nvSpPr>
        <p:spPr>
          <a:xfrm>
            <a:off x="282783" y="484255"/>
            <a:ext cx="595343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Menlo" panose="020B0609030804020204" pitchFamily="49" charset="0"/>
              </a:rPr>
              <a:t>apiVersion</a:t>
            </a:r>
            <a:r>
              <a:rPr lang="en-US" sz="1400" dirty="0">
                <a:latin typeface="Menlo" panose="020B0609030804020204" pitchFamily="49" charset="0"/>
              </a:rPr>
              <a:t>: appmesh.k8s.aws/v1beta1</a:t>
            </a:r>
          </a:p>
          <a:p>
            <a:r>
              <a:rPr lang="en-US" sz="1400" dirty="0">
                <a:latin typeface="Menlo" panose="020B0609030804020204" pitchFamily="49" charset="0"/>
              </a:rPr>
              <a:t>kind: </a:t>
            </a:r>
            <a:r>
              <a:rPr lang="en-US" sz="1400" dirty="0" err="1">
                <a:latin typeface="Menlo" panose="020B0609030804020204" pitchFamily="49" charset="0"/>
              </a:rPr>
              <a:t>VirtualNode</a:t>
            </a:r>
            <a:endParaRPr lang="en-US" sz="1400" dirty="0">
              <a:latin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</a:rPr>
              <a:t>metadata: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name: </a:t>
            </a:r>
            <a:r>
              <a:rPr lang="en-US" sz="1400" dirty="0" err="1">
                <a:latin typeface="Menlo" panose="020B0609030804020204" pitchFamily="49" charset="0"/>
              </a:rPr>
              <a:t>productpage</a:t>
            </a:r>
            <a:endParaRPr lang="en-US" sz="1400" dirty="0">
              <a:latin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</a:rPr>
              <a:t>  namespace: prod</a:t>
            </a:r>
          </a:p>
          <a:p>
            <a:r>
              <a:rPr lang="en-US" sz="1400" dirty="0">
                <a:latin typeface="Menlo" panose="020B0609030804020204" pitchFamily="49" charset="0"/>
              </a:rPr>
              <a:t>spec: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</a:t>
            </a:r>
            <a:r>
              <a:rPr lang="en-US" sz="1400" dirty="0" err="1">
                <a:latin typeface="Menlo" panose="020B0609030804020204" pitchFamily="49" charset="0"/>
              </a:rPr>
              <a:t>meshName</a:t>
            </a:r>
            <a:r>
              <a:rPr lang="en-US" sz="1400" dirty="0">
                <a:latin typeface="Menlo" panose="020B0609030804020204" pitchFamily="49" charset="0"/>
              </a:rPr>
              <a:t>: </a:t>
            </a:r>
            <a:r>
              <a:rPr lang="en-US" sz="1400" dirty="0" err="1">
                <a:latin typeface="Menlo" panose="020B0609030804020204" pitchFamily="49" charset="0"/>
              </a:rPr>
              <a:t>dj</a:t>
            </a:r>
            <a:r>
              <a:rPr lang="en-US" sz="1400" dirty="0">
                <a:latin typeface="Menlo" panose="020B0609030804020204" pitchFamily="49" charset="0"/>
              </a:rPr>
              <a:t>-app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  listeners: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- </a:t>
            </a:r>
            <a:r>
              <a:rPr lang="en-US" sz="1400" dirty="0" err="1">
                <a:latin typeface="Menlo" panose="020B0609030804020204" pitchFamily="49" charset="0"/>
              </a:rPr>
              <a:t>portMapping</a:t>
            </a:r>
            <a:r>
              <a:rPr lang="en-US" sz="1400" dirty="0"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    port: 9080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    protocol: http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  </a:t>
            </a:r>
            <a:r>
              <a:rPr lang="en-US" sz="1400" dirty="0" err="1">
                <a:solidFill>
                  <a:srgbClr val="FF0000"/>
                </a:solidFill>
                <a:latin typeface="Menlo" panose="020B0609030804020204" pitchFamily="49" charset="0"/>
              </a:rPr>
              <a:t>serviceDiscovery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latin typeface="Menlo" panose="020B0609030804020204" pitchFamily="49" charset="0"/>
              </a:rPr>
              <a:t>dns</a:t>
            </a:r>
            <a:r>
              <a:rPr lang="en-US" sz="1400" dirty="0"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  </a:t>
            </a:r>
            <a:r>
              <a:rPr lang="en-US" sz="1400" dirty="0" err="1">
                <a:latin typeface="Menlo" panose="020B0609030804020204" pitchFamily="49" charset="0"/>
              </a:rPr>
              <a:t>hostName</a:t>
            </a:r>
            <a:r>
              <a:rPr lang="en-US" sz="1400" dirty="0">
                <a:latin typeface="Menlo" panose="020B0609030804020204" pitchFamily="49" charset="0"/>
              </a:rPr>
              <a:t>: </a:t>
            </a:r>
            <a:r>
              <a:rPr lang="en-US" sz="1400" dirty="0" err="1">
                <a:latin typeface="Menlo" panose="020B0609030804020204" pitchFamily="49" charset="0"/>
              </a:rPr>
              <a:t>productpage.prod.svc.cluster.local</a:t>
            </a:r>
            <a:endParaRPr lang="en-US" sz="1400" dirty="0"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  backends:</a:t>
            </a:r>
          </a:p>
          <a:p>
            <a:r>
              <a:rPr lang="en-US" sz="1400" dirty="0"/>
              <a:t>    - </a:t>
            </a:r>
            <a:r>
              <a:rPr lang="en-US" sz="1400" dirty="0" err="1"/>
              <a:t>virtualService</a:t>
            </a:r>
            <a:r>
              <a:rPr lang="en-US" sz="1400" dirty="0"/>
              <a:t>: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virtualServiceName</a:t>
            </a:r>
            <a:r>
              <a:rPr lang="en-US" sz="1400" dirty="0"/>
              <a:t>: </a:t>
            </a:r>
            <a:r>
              <a:rPr lang="en-US" sz="1400" dirty="0" err="1"/>
              <a:t>review.prod.svc.cluster.local</a:t>
            </a:r>
            <a:endParaRPr lang="en-US" sz="1400" dirty="0"/>
          </a:p>
          <a:p>
            <a:r>
              <a:rPr lang="en-US" sz="1400" dirty="0"/>
              <a:t>    - </a:t>
            </a:r>
            <a:r>
              <a:rPr lang="en-US" sz="1400" dirty="0" err="1"/>
              <a:t>virtualService</a:t>
            </a:r>
            <a:r>
              <a:rPr lang="en-US" sz="1400" dirty="0"/>
              <a:t>: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virtualServiceName</a:t>
            </a:r>
            <a:r>
              <a:rPr lang="en-US" sz="1400" dirty="0"/>
              <a:t>: </a:t>
            </a:r>
            <a:r>
              <a:rPr lang="en-US" sz="1400" dirty="0" err="1"/>
              <a:t>detail.prod.svc.cluster.local</a:t>
            </a:r>
            <a:endParaRPr lang="en-US" sz="1400" dirty="0"/>
          </a:p>
          <a:p>
            <a:endParaRPr lang="en-US" sz="1600" dirty="0">
              <a:effectLst/>
              <a:latin typeface="Menlo" panose="020B0609030804020204" pitchFamily="49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1F7459C-73F6-9240-952E-806D099F29AC}"/>
              </a:ext>
            </a:extLst>
          </p:cNvPr>
          <p:cNvSpPr/>
          <p:nvPr/>
        </p:nvSpPr>
        <p:spPr>
          <a:xfrm>
            <a:off x="7162969" y="451844"/>
            <a:ext cx="1042335" cy="671232"/>
          </a:xfrm>
          <a:custGeom>
            <a:avLst/>
            <a:gdLst>
              <a:gd name="connsiteX0" fmla="*/ 0 w 1667736"/>
              <a:gd name="connsiteY0" fmla="*/ 178999 h 1073972"/>
              <a:gd name="connsiteX1" fmla="*/ 178999 w 1667736"/>
              <a:gd name="connsiteY1" fmla="*/ 0 h 1073972"/>
              <a:gd name="connsiteX2" fmla="*/ 1488737 w 1667736"/>
              <a:gd name="connsiteY2" fmla="*/ 0 h 1073972"/>
              <a:gd name="connsiteX3" fmla="*/ 1667736 w 1667736"/>
              <a:gd name="connsiteY3" fmla="*/ 178999 h 1073972"/>
              <a:gd name="connsiteX4" fmla="*/ 1667736 w 1667736"/>
              <a:gd name="connsiteY4" fmla="*/ 894973 h 1073972"/>
              <a:gd name="connsiteX5" fmla="*/ 1488737 w 1667736"/>
              <a:gd name="connsiteY5" fmla="*/ 1073972 h 1073972"/>
              <a:gd name="connsiteX6" fmla="*/ 178999 w 1667736"/>
              <a:gd name="connsiteY6" fmla="*/ 1073972 h 1073972"/>
              <a:gd name="connsiteX7" fmla="*/ 0 w 1667736"/>
              <a:gd name="connsiteY7" fmla="*/ 894973 h 1073972"/>
              <a:gd name="connsiteX8" fmla="*/ 0 w 1667736"/>
              <a:gd name="connsiteY8" fmla="*/ 178999 h 107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7736" h="1073972">
                <a:moveTo>
                  <a:pt x="0" y="178999"/>
                </a:moveTo>
                <a:cubicBezTo>
                  <a:pt x="0" y="80141"/>
                  <a:pt x="80141" y="0"/>
                  <a:pt x="178999" y="0"/>
                </a:cubicBezTo>
                <a:lnTo>
                  <a:pt x="1488737" y="0"/>
                </a:lnTo>
                <a:cubicBezTo>
                  <a:pt x="1587595" y="0"/>
                  <a:pt x="1667736" y="80141"/>
                  <a:pt x="1667736" y="178999"/>
                </a:cubicBezTo>
                <a:lnTo>
                  <a:pt x="1667736" y="894973"/>
                </a:lnTo>
                <a:cubicBezTo>
                  <a:pt x="1667736" y="993831"/>
                  <a:pt x="1587595" y="1073972"/>
                  <a:pt x="1488737" y="1073972"/>
                </a:cubicBezTo>
                <a:lnTo>
                  <a:pt x="178999" y="1073972"/>
                </a:lnTo>
                <a:cubicBezTo>
                  <a:pt x="80141" y="1073972"/>
                  <a:pt x="0" y="993831"/>
                  <a:pt x="0" y="894973"/>
                </a:cubicBezTo>
                <a:lnTo>
                  <a:pt x="0" y="178999"/>
                </a:lnTo>
                <a:close/>
              </a:path>
            </a:pathLst>
          </a:custGeom>
          <a:ln>
            <a:solidFill>
              <a:schemeClr val="accent5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67" tIns="58167" rIns="58167" bIns="58167" numCol="1" spcCol="1270" anchor="ctr" anchorCtr="0">
            <a:noAutofit/>
          </a:bodyPr>
          <a:lstStyle/>
          <a:p>
            <a:pPr algn="ctr" defTabSz="4444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Virtual Node</a:t>
            </a:r>
            <a:endParaRPr lang="en-US" sz="1250" i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C75DCA0-CE0E-6648-8B8E-2AE7AC1604DA}"/>
              </a:ext>
            </a:extLst>
          </p:cNvPr>
          <p:cNvSpPr/>
          <p:nvPr/>
        </p:nvSpPr>
        <p:spPr>
          <a:xfrm>
            <a:off x="7192469" y="2834242"/>
            <a:ext cx="928928" cy="471205"/>
          </a:xfrm>
          <a:custGeom>
            <a:avLst/>
            <a:gdLst>
              <a:gd name="connsiteX0" fmla="*/ 0 w 1156000"/>
              <a:gd name="connsiteY0" fmla="*/ 137622 h 825713"/>
              <a:gd name="connsiteX1" fmla="*/ 137622 w 1156000"/>
              <a:gd name="connsiteY1" fmla="*/ 0 h 825713"/>
              <a:gd name="connsiteX2" fmla="*/ 1018378 w 1156000"/>
              <a:gd name="connsiteY2" fmla="*/ 0 h 825713"/>
              <a:gd name="connsiteX3" fmla="*/ 1156000 w 1156000"/>
              <a:gd name="connsiteY3" fmla="*/ 137622 h 825713"/>
              <a:gd name="connsiteX4" fmla="*/ 1156000 w 1156000"/>
              <a:gd name="connsiteY4" fmla="*/ 688091 h 825713"/>
              <a:gd name="connsiteX5" fmla="*/ 1018378 w 1156000"/>
              <a:gd name="connsiteY5" fmla="*/ 825713 h 825713"/>
              <a:gd name="connsiteX6" fmla="*/ 137622 w 1156000"/>
              <a:gd name="connsiteY6" fmla="*/ 825713 h 825713"/>
              <a:gd name="connsiteX7" fmla="*/ 0 w 1156000"/>
              <a:gd name="connsiteY7" fmla="*/ 688091 h 825713"/>
              <a:gd name="connsiteX8" fmla="*/ 0 w 1156000"/>
              <a:gd name="connsiteY8" fmla="*/ 137622 h 82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6000" h="825713">
                <a:moveTo>
                  <a:pt x="0" y="137622"/>
                </a:moveTo>
                <a:cubicBezTo>
                  <a:pt x="0" y="61615"/>
                  <a:pt x="61615" y="0"/>
                  <a:pt x="137622" y="0"/>
                </a:cubicBezTo>
                <a:lnTo>
                  <a:pt x="1018378" y="0"/>
                </a:lnTo>
                <a:cubicBezTo>
                  <a:pt x="1094385" y="0"/>
                  <a:pt x="1156000" y="61615"/>
                  <a:pt x="1156000" y="137622"/>
                </a:cubicBezTo>
                <a:lnTo>
                  <a:pt x="1156000" y="688091"/>
                </a:lnTo>
                <a:cubicBezTo>
                  <a:pt x="1156000" y="764098"/>
                  <a:pt x="1094385" y="825713"/>
                  <a:pt x="1018378" y="825713"/>
                </a:cubicBezTo>
                <a:lnTo>
                  <a:pt x="137622" y="825713"/>
                </a:lnTo>
                <a:cubicBezTo>
                  <a:pt x="61615" y="825713"/>
                  <a:pt x="0" y="764098"/>
                  <a:pt x="0" y="688091"/>
                </a:cubicBezTo>
                <a:lnTo>
                  <a:pt x="0" y="137622"/>
                </a:ln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417" tIns="47417" rIns="47417" bIns="47417" numCol="1" spcCol="1270" anchor="ctr" anchorCtr="0">
            <a:noAutofit/>
          </a:bodyPr>
          <a:lstStyle/>
          <a:p>
            <a:pPr algn="ctr" defTabSz="3889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 Discovery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B311430-EFA6-564A-AE1E-AE7EE8B4365D}"/>
              </a:ext>
            </a:extLst>
          </p:cNvPr>
          <p:cNvSpPr/>
          <p:nvPr/>
        </p:nvSpPr>
        <p:spPr>
          <a:xfrm>
            <a:off x="7192469" y="3542269"/>
            <a:ext cx="928929" cy="516071"/>
          </a:xfrm>
          <a:custGeom>
            <a:avLst/>
            <a:gdLst>
              <a:gd name="connsiteX0" fmla="*/ 0 w 1486287"/>
              <a:gd name="connsiteY0" fmla="*/ 137622 h 825713"/>
              <a:gd name="connsiteX1" fmla="*/ 137622 w 1486287"/>
              <a:gd name="connsiteY1" fmla="*/ 0 h 825713"/>
              <a:gd name="connsiteX2" fmla="*/ 1348665 w 1486287"/>
              <a:gd name="connsiteY2" fmla="*/ 0 h 825713"/>
              <a:gd name="connsiteX3" fmla="*/ 1486287 w 1486287"/>
              <a:gd name="connsiteY3" fmla="*/ 137622 h 825713"/>
              <a:gd name="connsiteX4" fmla="*/ 1486287 w 1486287"/>
              <a:gd name="connsiteY4" fmla="*/ 688091 h 825713"/>
              <a:gd name="connsiteX5" fmla="*/ 1348665 w 1486287"/>
              <a:gd name="connsiteY5" fmla="*/ 825713 h 825713"/>
              <a:gd name="connsiteX6" fmla="*/ 137622 w 1486287"/>
              <a:gd name="connsiteY6" fmla="*/ 825713 h 825713"/>
              <a:gd name="connsiteX7" fmla="*/ 0 w 1486287"/>
              <a:gd name="connsiteY7" fmla="*/ 688091 h 825713"/>
              <a:gd name="connsiteX8" fmla="*/ 0 w 1486287"/>
              <a:gd name="connsiteY8" fmla="*/ 137622 h 82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6287" h="825713">
                <a:moveTo>
                  <a:pt x="0" y="137622"/>
                </a:moveTo>
                <a:cubicBezTo>
                  <a:pt x="0" y="61615"/>
                  <a:pt x="61615" y="0"/>
                  <a:pt x="137622" y="0"/>
                </a:cubicBezTo>
                <a:lnTo>
                  <a:pt x="1348665" y="0"/>
                </a:lnTo>
                <a:cubicBezTo>
                  <a:pt x="1424672" y="0"/>
                  <a:pt x="1486287" y="61615"/>
                  <a:pt x="1486287" y="137622"/>
                </a:cubicBezTo>
                <a:lnTo>
                  <a:pt x="1486287" y="688091"/>
                </a:lnTo>
                <a:cubicBezTo>
                  <a:pt x="1486287" y="764098"/>
                  <a:pt x="1424672" y="825713"/>
                  <a:pt x="1348665" y="825713"/>
                </a:cubicBezTo>
                <a:lnTo>
                  <a:pt x="137622" y="825713"/>
                </a:lnTo>
                <a:cubicBezTo>
                  <a:pt x="61615" y="825713"/>
                  <a:pt x="0" y="764098"/>
                  <a:pt x="0" y="688091"/>
                </a:cubicBezTo>
                <a:lnTo>
                  <a:pt x="0" y="137622"/>
                </a:ln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243" tIns="44243" rIns="44243" bIns="44243" numCol="1" spcCol="1270" anchor="ctr" anchorCtr="0">
            <a:noAutofit/>
          </a:bodyPr>
          <a:lstStyle/>
          <a:p>
            <a:pPr algn="ctr" defTabSz="33336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FA56F87-5939-D94D-B546-EDB6A639132F}"/>
              </a:ext>
            </a:extLst>
          </p:cNvPr>
          <p:cNvSpPr/>
          <p:nvPr/>
        </p:nvSpPr>
        <p:spPr>
          <a:xfrm>
            <a:off x="7192469" y="1823313"/>
            <a:ext cx="928929" cy="516071"/>
          </a:xfrm>
          <a:custGeom>
            <a:avLst/>
            <a:gdLst>
              <a:gd name="connsiteX0" fmla="*/ 0 w 1486287"/>
              <a:gd name="connsiteY0" fmla="*/ 137622 h 825713"/>
              <a:gd name="connsiteX1" fmla="*/ 137622 w 1486287"/>
              <a:gd name="connsiteY1" fmla="*/ 0 h 825713"/>
              <a:gd name="connsiteX2" fmla="*/ 1348665 w 1486287"/>
              <a:gd name="connsiteY2" fmla="*/ 0 h 825713"/>
              <a:gd name="connsiteX3" fmla="*/ 1486287 w 1486287"/>
              <a:gd name="connsiteY3" fmla="*/ 137622 h 825713"/>
              <a:gd name="connsiteX4" fmla="*/ 1486287 w 1486287"/>
              <a:gd name="connsiteY4" fmla="*/ 688091 h 825713"/>
              <a:gd name="connsiteX5" fmla="*/ 1348665 w 1486287"/>
              <a:gd name="connsiteY5" fmla="*/ 825713 h 825713"/>
              <a:gd name="connsiteX6" fmla="*/ 137622 w 1486287"/>
              <a:gd name="connsiteY6" fmla="*/ 825713 h 825713"/>
              <a:gd name="connsiteX7" fmla="*/ 0 w 1486287"/>
              <a:gd name="connsiteY7" fmla="*/ 688091 h 825713"/>
              <a:gd name="connsiteX8" fmla="*/ 0 w 1486287"/>
              <a:gd name="connsiteY8" fmla="*/ 137622 h 82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6287" h="825713">
                <a:moveTo>
                  <a:pt x="0" y="137622"/>
                </a:moveTo>
                <a:cubicBezTo>
                  <a:pt x="0" y="61615"/>
                  <a:pt x="61615" y="0"/>
                  <a:pt x="137622" y="0"/>
                </a:cubicBezTo>
                <a:lnTo>
                  <a:pt x="1348665" y="0"/>
                </a:lnTo>
                <a:cubicBezTo>
                  <a:pt x="1424672" y="0"/>
                  <a:pt x="1486287" y="61615"/>
                  <a:pt x="1486287" y="137622"/>
                </a:cubicBezTo>
                <a:lnTo>
                  <a:pt x="1486287" y="688091"/>
                </a:lnTo>
                <a:cubicBezTo>
                  <a:pt x="1486287" y="764098"/>
                  <a:pt x="1424672" y="825713"/>
                  <a:pt x="1348665" y="825713"/>
                </a:cubicBezTo>
                <a:lnTo>
                  <a:pt x="137622" y="825713"/>
                </a:lnTo>
                <a:cubicBezTo>
                  <a:pt x="61615" y="825713"/>
                  <a:pt x="0" y="764098"/>
                  <a:pt x="0" y="688091"/>
                </a:cubicBezTo>
                <a:lnTo>
                  <a:pt x="0" y="137622"/>
                </a:ln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417" tIns="47417" rIns="47417" bIns="47417" numCol="1" spcCol="1270" anchor="ctr" anchorCtr="0">
            <a:noAutofit/>
          </a:bodyPr>
          <a:lstStyle/>
          <a:p>
            <a:pPr algn="ctr" defTabSz="3889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Listeners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53D66-5B25-CB4B-84C9-097D06ABBA35}"/>
              </a:ext>
            </a:extLst>
          </p:cNvPr>
          <p:cNvCxnSpPr/>
          <p:nvPr/>
        </p:nvCxnSpPr>
        <p:spPr>
          <a:xfrm flipH="1">
            <a:off x="1753993" y="2081348"/>
            <a:ext cx="52116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0D5C08-B3FC-A74B-98C4-7F5D0DF91439}"/>
              </a:ext>
            </a:extLst>
          </p:cNvPr>
          <p:cNvCxnSpPr>
            <a:cxnSpLocks/>
          </p:cNvCxnSpPr>
          <p:nvPr/>
        </p:nvCxnSpPr>
        <p:spPr>
          <a:xfrm flipH="1">
            <a:off x="2445257" y="3061837"/>
            <a:ext cx="45204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B0EBEC-1748-A540-BF83-A96C0209A01F}"/>
              </a:ext>
            </a:extLst>
          </p:cNvPr>
          <p:cNvCxnSpPr>
            <a:cxnSpLocks/>
          </p:cNvCxnSpPr>
          <p:nvPr/>
        </p:nvCxnSpPr>
        <p:spPr>
          <a:xfrm flipH="1">
            <a:off x="1299800" y="3656689"/>
            <a:ext cx="5665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2D3155-FABB-ED48-A1FA-208E21C97D57}"/>
              </a:ext>
            </a:extLst>
          </p:cNvPr>
          <p:cNvCxnSpPr>
            <a:cxnSpLocks/>
          </p:cNvCxnSpPr>
          <p:nvPr/>
        </p:nvCxnSpPr>
        <p:spPr>
          <a:xfrm flipH="1">
            <a:off x="2260355" y="857250"/>
            <a:ext cx="47053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8386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44C85680-A3CA-644E-B386-179542FC0F84}"/>
              </a:ext>
            </a:extLst>
          </p:cNvPr>
          <p:cNvSpPr/>
          <p:nvPr/>
        </p:nvSpPr>
        <p:spPr>
          <a:xfrm flipH="1">
            <a:off x="6309449" y="1649946"/>
            <a:ext cx="588470" cy="588470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accent6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>
              <a:defRPr/>
            </a:pPr>
            <a:endParaRPr lang="en-US" sz="2118" kern="0" dirty="0">
              <a:solidFill>
                <a:srgbClr val="414042"/>
              </a:solidFill>
              <a:latin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65915B-CEE4-7341-8D9E-1902F2001963}"/>
              </a:ext>
            </a:extLst>
          </p:cNvPr>
          <p:cNvCxnSpPr>
            <a:cxnSpLocks/>
          </p:cNvCxnSpPr>
          <p:nvPr/>
        </p:nvCxnSpPr>
        <p:spPr>
          <a:xfrm flipV="1">
            <a:off x="3017832" y="1977707"/>
            <a:ext cx="3108335" cy="1744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7D645B9-26D7-C64F-BE4E-CF148B2AA76F}"/>
              </a:ext>
            </a:extLst>
          </p:cNvPr>
          <p:cNvSpPr txBox="1"/>
          <p:nvPr/>
        </p:nvSpPr>
        <p:spPr>
          <a:xfrm>
            <a:off x="6359740" y="1776751"/>
            <a:ext cx="317500" cy="461665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2000" dirty="0">
                <a:solidFill>
                  <a:srgbClr val="414042"/>
                </a:solidFill>
                <a:latin typeface="Amazon Ember"/>
              </a:rPr>
              <a:t>B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73F3DE-F27B-8A49-8FF5-309445B44FCB}"/>
              </a:ext>
            </a:extLst>
          </p:cNvPr>
          <p:cNvGrpSpPr/>
          <p:nvPr/>
        </p:nvGrpSpPr>
        <p:grpSpPr>
          <a:xfrm>
            <a:off x="2124927" y="1595531"/>
            <a:ext cx="854975" cy="854975"/>
            <a:chOff x="2112141" y="5577363"/>
            <a:chExt cx="1367960" cy="13679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14AF0B2-9B78-B742-9EE6-EA151EB21BF7}"/>
                </a:ext>
              </a:extLst>
            </p:cNvPr>
            <p:cNvSpPr/>
            <p:nvPr/>
          </p:nvSpPr>
          <p:spPr>
            <a:xfrm flipH="1">
              <a:off x="2112141" y="5577363"/>
              <a:ext cx="1367960" cy="1367960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>
                <a:defRPr/>
              </a:pPr>
              <a:endParaRPr lang="en-US" sz="2118" kern="0" dirty="0">
                <a:solidFill>
                  <a:srgbClr val="414042"/>
                </a:solidFill>
                <a:latin typeface="Arial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1331D5-10B8-6D40-9D50-EEFCDB7B62B3}"/>
                </a:ext>
              </a:extLst>
            </p:cNvPr>
            <p:cNvSpPr txBox="1"/>
            <p:nvPr/>
          </p:nvSpPr>
          <p:spPr>
            <a:xfrm>
              <a:off x="2501597" y="5923742"/>
              <a:ext cx="507998" cy="738664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defTabSz="685730">
                <a:lnSpc>
                  <a:spcPct val="90000"/>
                </a:lnSpc>
                <a:spcAft>
                  <a:spcPts val="1125"/>
                </a:spcAft>
              </a:pPr>
              <a:endParaRPr lang="en-US" sz="2000" dirty="0">
                <a:solidFill>
                  <a:srgbClr val="414042"/>
                </a:solidFill>
                <a:latin typeface="Amazon Ember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548D66-A2FE-7642-B1CD-FBA22185B3E8}"/>
                </a:ext>
              </a:extLst>
            </p:cNvPr>
            <p:cNvSpPr txBox="1"/>
            <p:nvPr/>
          </p:nvSpPr>
          <p:spPr>
            <a:xfrm>
              <a:off x="2476594" y="5923742"/>
              <a:ext cx="319528" cy="738664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defTabSz="685730"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solidFill>
                    <a:srgbClr val="414042"/>
                  </a:solidFill>
                  <a:latin typeface="Amazon Ember"/>
                </a:rPr>
                <a:t>A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22E549-E3A5-D842-8CE3-7F4C995ABECA}"/>
              </a:ext>
            </a:extLst>
          </p:cNvPr>
          <p:cNvCxnSpPr>
            <a:cxnSpLocks/>
          </p:cNvCxnSpPr>
          <p:nvPr/>
        </p:nvCxnSpPr>
        <p:spPr>
          <a:xfrm>
            <a:off x="1627380" y="2016372"/>
            <a:ext cx="38877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CF037B-D312-499B-94CE-85FF2DB2786E}"/>
              </a:ext>
            </a:extLst>
          </p:cNvPr>
          <p:cNvSpPr txBox="1"/>
          <p:nvPr/>
        </p:nvSpPr>
        <p:spPr>
          <a:xfrm>
            <a:off x="971179" y="2337878"/>
            <a:ext cx="589719" cy="48156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685730"/>
            <a:r>
              <a:rPr lang="en-US" sz="875" dirty="0">
                <a:solidFill>
                  <a:srgbClr val="414042"/>
                </a:solidFill>
                <a:latin typeface="Amazon Ember"/>
              </a:rPr>
              <a:t>Elastic Load Balancing</a:t>
            </a:r>
            <a:endParaRPr lang="en-US" sz="2250" dirty="0">
              <a:solidFill>
                <a:srgbClr val="414042"/>
              </a:solidFill>
              <a:latin typeface="Amazon Embe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C7E970-E6DE-43B3-BD58-397E85E10562}"/>
              </a:ext>
            </a:extLst>
          </p:cNvPr>
          <p:cNvGrpSpPr/>
          <p:nvPr/>
        </p:nvGrpSpPr>
        <p:grpSpPr>
          <a:xfrm>
            <a:off x="989771" y="1745664"/>
            <a:ext cx="511322" cy="517426"/>
            <a:chOff x="765175" y="4059238"/>
            <a:chExt cx="531813" cy="538162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AA8334F-5012-497A-9A53-D2282109A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150" y="4329113"/>
              <a:ext cx="104775" cy="0"/>
            </a:xfrm>
            <a:custGeom>
              <a:avLst/>
              <a:gdLst>
                <a:gd name="T0" fmla="*/ 124 w 124"/>
                <a:gd name="T1" fmla="*/ 124 w 124"/>
                <a:gd name="T2" fmla="*/ 0 w 1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4">
                  <a:moveTo>
                    <a:pt x="124" y="0"/>
                  </a:moveTo>
                  <a:lnTo>
                    <a:pt x="124" y="0"/>
                  </a:lnTo>
                  <a:lnTo>
                    <a:pt x="0" y="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685730"/>
              <a:endParaRPr lang="en-US" sz="1324">
                <a:solidFill>
                  <a:srgbClr val="414042"/>
                </a:solidFill>
                <a:latin typeface="Amazon Ember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CCD81EA-0336-41EE-9406-9453FE470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4157663"/>
              <a:ext cx="119063" cy="98425"/>
            </a:xfrm>
            <a:custGeom>
              <a:avLst/>
              <a:gdLst>
                <a:gd name="T0" fmla="*/ 138 w 138"/>
                <a:gd name="T1" fmla="*/ 0 h 116"/>
                <a:gd name="T2" fmla="*/ 138 w 138"/>
                <a:gd name="T3" fmla="*/ 0 h 116"/>
                <a:gd name="T4" fmla="*/ 0 w 138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116">
                  <a:moveTo>
                    <a:pt x="138" y="0"/>
                  </a:moveTo>
                  <a:lnTo>
                    <a:pt x="138" y="0"/>
                  </a:lnTo>
                  <a:lnTo>
                    <a:pt x="0" y="116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685730"/>
              <a:endParaRPr lang="en-US" sz="1324">
                <a:solidFill>
                  <a:srgbClr val="414042"/>
                </a:solidFill>
                <a:latin typeface="Amazon Ember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8682E1EA-E510-49CE-8DC0-C6629BBD2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4402138"/>
              <a:ext cx="119063" cy="96837"/>
            </a:xfrm>
            <a:custGeom>
              <a:avLst/>
              <a:gdLst>
                <a:gd name="T0" fmla="*/ 138 w 138"/>
                <a:gd name="T1" fmla="*/ 116 h 116"/>
                <a:gd name="T2" fmla="*/ 138 w 138"/>
                <a:gd name="T3" fmla="*/ 116 h 116"/>
                <a:gd name="T4" fmla="*/ 0 w 138"/>
                <a:gd name="T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116">
                  <a:moveTo>
                    <a:pt x="138" y="116"/>
                  </a:moveTo>
                  <a:lnTo>
                    <a:pt x="138" y="116"/>
                  </a:lnTo>
                  <a:lnTo>
                    <a:pt x="0" y="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685730"/>
              <a:endParaRPr lang="en-US" sz="1324">
                <a:solidFill>
                  <a:srgbClr val="414042"/>
                </a:solidFill>
                <a:latin typeface="Amazon Ember"/>
              </a:endParaRP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21B55D34-795F-4568-A263-6362EF977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75" y="4176713"/>
              <a:ext cx="307975" cy="303212"/>
            </a:xfrm>
            <a:custGeom>
              <a:avLst/>
              <a:gdLst>
                <a:gd name="T0" fmla="*/ 360 w 360"/>
                <a:gd name="T1" fmla="*/ 180 h 360"/>
                <a:gd name="T2" fmla="*/ 360 w 360"/>
                <a:gd name="T3" fmla="*/ 180 h 360"/>
                <a:gd name="T4" fmla="*/ 180 w 360"/>
                <a:gd name="T5" fmla="*/ 360 h 360"/>
                <a:gd name="T6" fmla="*/ 0 w 360"/>
                <a:gd name="T7" fmla="*/ 180 h 360"/>
                <a:gd name="T8" fmla="*/ 180 w 360"/>
                <a:gd name="T9" fmla="*/ 0 h 360"/>
                <a:gd name="T10" fmla="*/ 360 w 360"/>
                <a:gd name="T11" fmla="*/ 180 h 360"/>
                <a:gd name="T12" fmla="*/ 360 w 36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360">
                  <a:moveTo>
                    <a:pt x="360" y="180"/>
                  </a:moveTo>
                  <a:lnTo>
                    <a:pt x="360" y="180"/>
                  </a:lnTo>
                  <a:cubicBezTo>
                    <a:pt x="360" y="280"/>
                    <a:pt x="279" y="360"/>
                    <a:pt x="180" y="360"/>
                  </a:cubicBezTo>
                  <a:cubicBezTo>
                    <a:pt x="81" y="360"/>
                    <a:pt x="0" y="2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279" y="0"/>
                    <a:pt x="360" y="81"/>
                    <a:pt x="360" y="180"/>
                  </a:cubicBezTo>
                  <a:lnTo>
                    <a:pt x="360" y="180"/>
                  </a:lnTo>
                  <a:close/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685730"/>
              <a:endParaRPr lang="en-US" sz="1324">
                <a:solidFill>
                  <a:srgbClr val="414042"/>
                </a:solidFill>
                <a:latin typeface="Amazon Ember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8A4B8A02-DF53-476A-ACCA-E0AD60C53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113" y="4059238"/>
              <a:ext cx="120650" cy="117475"/>
            </a:xfrm>
            <a:custGeom>
              <a:avLst/>
              <a:gdLst>
                <a:gd name="T0" fmla="*/ 140 w 140"/>
                <a:gd name="T1" fmla="*/ 70 h 139"/>
                <a:gd name="T2" fmla="*/ 140 w 140"/>
                <a:gd name="T3" fmla="*/ 70 h 139"/>
                <a:gd name="T4" fmla="*/ 70 w 140"/>
                <a:gd name="T5" fmla="*/ 139 h 139"/>
                <a:gd name="T6" fmla="*/ 0 w 140"/>
                <a:gd name="T7" fmla="*/ 70 h 139"/>
                <a:gd name="T8" fmla="*/ 70 w 140"/>
                <a:gd name="T9" fmla="*/ 0 h 139"/>
                <a:gd name="T10" fmla="*/ 140 w 140"/>
                <a:gd name="T11" fmla="*/ 70 h 139"/>
                <a:gd name="T12" fmla="*/ 140 w 140"/>
                <a:gd name="T13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39">
                  <a:moveTo>
                    <a:pt x="140" y="70"/>
                  </a:moveTo>
                  <a:lnTo>
                    <a:pt x="140" y="70"/>
                  </a:lnTo>
                  <a:cubicBezTo>
                    <a:pt x="140" y="108"/>
                    <a:pt x="108" y="139"/>
                    <a:pt x="70" y="139"/>
                  </a:cubicBezTo>
                  <a:cubicBezTo>
                    <a:pt x="32" y="139"/>
                    <a:pt x="0" y="108"/>
                    <a:pt x="0" y="70"/>
                  </a:cubicBezTo>
                  <a:cubicBezTo>
                    <a:pt x="0" y="31"/>
                    <a:pt x="32" y="0"/>
                    <a:pt x="70" y="0"/>
                  </a:cubicBezTo>
                  <a:cubicBezTo>
                    <a:pt x="108" y="0"/>
                    <a:pt x="140" y="31"/>
                    <a:pt x="140" y="70"/>
                  </a:cubicBezTo>
                  <a:lnTo>
                    <a:pt x="140" y="70"/>
                  </a:lnTo>
                  <a:close/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685730"/>
              <a:endParaRPr lang="en-US" sz="1324">
                <a:solidFill>
                  <a:srgbClr val="414042"/>
                </a:solidFill>
                <a:latin typeface="Amazon Ember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4E2E8E87-3544-4507-8000-F0736EC02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113" y="4479925"/>
              <a:ext cx="120650" cy="117475"/>
            </a:xfrm>
            <a:custGeom>
              <a:avLst/>
              <a:gdLst>
                <a:gd name="T0" fmla="*/ 140 w 140"/>
                <a:gd name="T1" fmla="*/ 70 h 139"/>
                <a:gd name="T2" fmla="*/ 140 w 140"/>
                <a:gd name="T3" fmla="*/ 70 h 139"/>
                <a:gd name="T4" fmla="*/ 70 w 140"/>
                <a:gd name="T5" fmla="*/ 139 h 139"/>
                <a:gd name="T6" fmla="*/ 0 w 140"/>
                <a:gd name="T7" fmla="*/ 70 h 139"/>
                <a:gd name="T8" fmla="*/ 70 w 140"/>
                <a:gd name="T9" fmla="*/ 0 h 139"/>
                <a:gd name="T10" fmla="*/ 140 w 140"/>
                <a:gd name="T11" fmla="*/ 70 h 139"/>
                <a:gd name="T12" fmla="*/ 140 w 140"/>
                <a:gd name="T13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39">
                  <a:moveTo>
                    <a:pt x="140" y="70"/>
                  </a:moveTo>
                  <a:lnTo>
                    <a:pt x="140" y="70"/>
                  </a:lnTo>
                  <a:cubicBezTo>
                    <a:pt x="140" y="108"/>
                    <a:pt x="108" y="139"/>
                    <a:pt x="70" y="139"/>
                  </a:cubicBezTo>
                  <a:cubicBezTo>
                    <a:pt x="32" y="139"/>
                    <a:pt x="0" y="108"/>
                    <a:pt x="0" y="70"/>
                  </a:cubicBezTo>
                  <a:cubicBezTo>
                    <a:pt x="0" y="31"/>
                    <a:pt x="32" y="0"/>
                    <a:pt x="70" y="0"/>
                  </a:cubicBezTo>
                  <a:cubicBezTo>
                    <a:pt x="108" y="0"/>
                    <a:pt x="140" y="31"/>
                    <a:pt x="140" y="70"/>
                  </a:cubicBezTo>
                  <a:lnTo>
                    <a:pt x="140" y="70"/>
                  </a:lnTo>
                  <a:close/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685730"/>
              <a:endParaRPr lang="en-US" sz="1324">
                <a:solidFill>
                  <a:srgbClr val="414042"/>
                </a:solidFill>
                <a:latin typeface="Amazon Ember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CB9F6EED-947E-4EA3-AAFB-1CACF4FAF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5" y="4270375"/>
              <a:ext cx="119063" cy="117475"/>
            </a:xfrm>
            <a:custGeom>
              <a:avLst/>
              <a:gdLst>
                <a:gd name="T0" fmla="*/ 139 w 139"/>
                <a:gd name="T1" fmla="*/ 69 h 139"/>
                <a:gd name="T2" fmla="*/ 139 w 139"/>
                <a:gd name="T3" fmla="*/ 69 h 139"/>
                <a:gd name="T4" fmla="*/ 70 w 139"/>
                <a:gd name="T5" fmla="*/ 139 h 139"/>
                <a:gd name="T6" fmla="*/ 0 w 139"/>
                <a:gd name="T7" fmla="*/ 69 h 139"/>
                <a:gd name="T8" fmla="*/ 70 w 139"/>
                <a:gd name="T9" fmla="*/ 0 h 139"/>
                <a:gd name="T10" fmla="*/ 139 w 139"/>
                <a:gd name="T11" fmla="*/ 69 h 139"/>
                <a:gd name="T12" fmla="*/ 139 w 139"/>
                <a:gd name="T13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39">
                  <a:moveTo>
                    <a:pt x="139" y="69"/>
                  </a:moveTo>
                  <a:lnTo>
                    <a:pt x="139" y="69"/>
                  </a:lnTo>
                  <a:cubicBezTo>
                    <a:pt x="139" y="108"/>
                    <a:pt x="108" y="139"/>
                    <a:pt x="70" y="139"/>
                  </a:cubicBez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lnTo>
                    <a:pt x="139" y="69"/>
                  </a:lnTo>
                  <a:close/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685730"/>
              <a:endParaRPr lang="en-US" sz="1324">
                <a:solidFill>
                  <a:srgbClr val="414042"/>
                </a:solidFill>
                <a:latin typeface="Amazon Ember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481EADC-C24B-3F48-A08E-0A6FDB7EF797}"/>
              </a:ext>
            </a:extLst>
          </p:cNvPr>
          <p:cNvSpPr/>
          <p:nvPr/>
        </p:nvSpPr>
        <p:spPr>
          <a:xfrm>
            <a:off x="2045934" y="2029667"/>
            <a:ext cx="2885708" cy="1923806"/>
          </a:xfrm>
          <a:prstGeom prst="rect">
            <a:avLst/>
          </a:prstGeom>
          <a:ln>
            <a:noFill/>
          </a:ln>
        </p:spPr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509200-FCC2-6641-B9F5-44F47C80C221}"/>
              </a:ext>
            </a:extLst>
          </p:cNvPr>
          <p:cNvSpPr txBox="1"/>
          <p:nvPr/>
        </p:nvSpPr>
        <p:spPr>
          <a:xfrm>
            <a:off x="4402496" y="5856975"/>
            <a:ext cx="1000483" cy="2093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685730"/>
            <a:r>
              <a:rPr lang="en-US" sz="1125" b="1" dirty="0">
                <a:solidFill>
                  <a:srgbClr val="414042"/>
                </a:solidFill>
                <a:latin typeface="Amazon Ember"/>
              </a:rPr>
              <a:t>App Mesh</a:t>
            </a:r>
            <a:endParaRPr lang="en-US" sz="2750" b="1" dirty="0">
              <a:solidFill>
                <a:srgbClr val="414042"/>
              </a:solidFill>
              <a:latin typeface="Amazon Ember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DEADBC-EBC7-8A4D-B2FB-9DF68D6F646C}"/>
              </a:ext>
            </a:extLst>
          </p:cNvPr>
          <p:cNvSpPr/>
          <p:nvPr/>
        </p:nvSpPr>
        <p:spPr>
          <a:xfrm>
            <a:off x="1914651" y="2350126"/>
            <a:ext cx="4762589" cy="1778222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57150" rIns="57150" bIns="285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30"/>
            <a:r>
              <a:rPr lang="en-US" sz="750" b="1" dirty="0">
                <a:solidFill>
                  <a:srgbClr val="FF9900"/>
                </a:solidFill>
                <a:latin typeface="Amazon Ember"/>
              </a:rPr>
              <a:t>Mesh – [myapp]</a:t>
            </a:r>
            <a:endParaRPr lang="en-US" sz="656" b="1" dirty="0">
              <a:solidFill>
                <a:srgbClr val="FF9900"/>
              </a:solidFill>
              <a:latin typeface="Amazon Ember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1675-E616-5947-BA24-B1D7E3936A4E}"/>
              </a:ext>
            </a:extLst>
          </p:cNvPr>
          <p:cNvCxnSpPr>
            <a:cxnSpLocks/>
          </p:cNvCxnSpPr>
          <p:nvPr/>
        </p:nvCxnSpPr>
        <p:spPr>
          <a:xfrm>
            <a:off x="3087999" y="3141889"/>
            <a:ext cx="11207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4419B3AA-60FA-954B-9656-9BCA58619BBF}"/>
              </a:ext>
            </a:extLst>
          </p:cNvPr>
          <p:cNvSpPr/>
          <p:nvPr/>
        </p:nvSpPr>
        <p:spPr>
          <a:xfrm>
            <a:off x="2385346" y="3013350"/>
            <a:ext cx="577142" cy="371662"/>
          </a:xfrm>
          <a:custGeom>
            <a:avLst/>
            <a:gdLst>
              <a:gd name="connsiteX0" fmla="*/ 0 w 923426"/>
              <a:gd name="connsiteY0" fmla="*/ 99112 h 594659"/>
              <a:gd name="connsiteX1" fmla="*/ 99112 w 923426"/>
              <a:gd name="connsiteY1" fmla="*/ 0 h 594659"/>
              <a:gd name="connsiteX2" fmla="*/ 824314 w 923426"/>
              <a:gd name="connsiteY2" fmla="*/ 0 h 594659"/>
              <a:gd name="connsiteX3" fmla="*/ 923426 w 923426"/>
              <a:gd name="connsiteY3" fmla="*/ 99112 h 594659"/>
              <a:gd name="connsiteX4" fmla="*/ 923426 w 923426"/>
              <a:gd name="connsiteY4" fmla="*/ 495547 h 594659"/>
              <a:gd name="connsiteX5" fmla="*/ 824314 w 923426"/>
              <a:gd name="connsiteY5" fmla="*/ 594659 h 594659"/>
              <a:gd name="connsiteX6" fmla="*/ 99112 w 923426"/>
              <a:gd name="connsiteY6" fmla="*/ 594659 h 594659"/>
              <a:gd name="connsiteX7" fmla="*/ 0 w 923426"/>
              <a:gd name="connsiteY7" fmla="*/ 495547 h 594659"/>
              <a:gd name="connsiteX8" fmla="*/ 0 w 923426"/>
              <a:gd name="connsiteY8" fmla="*/ 99112 h 59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426" h="594659">
                <a:moveTo>
                  <a:pt x="0" y="99112"/>
                </a:moveTo>
                <a:cubicBezTo>
                  <a:pt x="0" y="44374"/>
                  <a:pt x="44374" y="0"/>
                  <a:pt x="99112" y="0"/>
                </a:cubicBezTo>
                <a:lnTo>
                  <a:pt x="824314" y="0"/>
                </a:lnTo>
                <a:cubicBezTo>
                  <a:pt x="879052" y="0"/>
                  <a:pt x="923426" y="44374"/>
                  <a:pt x="923426" y="99112"/>
                </a:cubicBezTo>
                <a:lnTo>
                  <a:pt x="923426" y="495547"/>
                </a:lnTo>
                <a:cubicBezTo>
                  <a:pt x="923426" y="550285"/>
                  <a:pt x="879052" y="594659"/>
                  <a:pt x="824314" y="594659"/>
                </a:cubicBezTo>
                <a:lnTo>
                  <a:pt x="99112" y="594659"/>
                </a:lnTo>
                <a:cubicBezTo>
                  <a:pt x="44374" y="594659"/>
                  <a:pt x="0" y="550285"/>
                  <a:pt x="0" y="495547"/>
                </a:cubicBezTo>
                <a:lnTo>
                  <a:pt x="0" y="99112"/>
                </a:lnTo>
                <a:close/>
              </a:path>
            </a:pathLst>
          </a:custGeom>
          <a:ln>
            <a:solidFill>
              <a:schemeClr val="accent5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368" tIns="40368" rIns="40368" bIns="40368" numCol="1" spcCol="1270" anchor="ctr" anchorCtr="0">
            <a:noAutofit/>
          </a:bodyPr>
          <a:lstStyle/>
          <a:p>
            <a:pPr algn="ctr" defTabSz="3889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75" dirty="0">
                <a:solidFill>
                  <a:srgbClr val="FFFFFF"/>
                </a:solidFill>
                <a:latin typeface="Amazon Ember"/>
              </a:rPr>
              <a:t>Virtual Node A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740CD9C0-CFBE-204D-B438-6B4CA2CA73A0}"/>
              </a:ext>
            </a:extLst>
          </p:cNvPr>
          <p:cNvSpPr/>
          <p:nvPr/>
        </p:nvSpPr>
        <p:spPr>
          <a:xfrm>
            <a:off x="6289785" y="2911779"/>
            <a:ext cx="577142" cy="371662"/>
          </a:xfrm>
          <a:custGeom>
            <a:avLst/>
            <a:gdLst>
              <a:gd name="connsiteX0" fmla="*/ 0 w 923426"/>
              <a:gd name="connsiteY0" fmla="*/ 99112 h 594659"/>
              <a:gd name="connsiteX1" fmla="*/ 99112 w 923426"/>
              <a:gd name="connsiteY1" fmla="*/ 0 h 594659"/>
              <a:gd name="connsiteX2" fmla="*/ 824314 w 923426"/>
              <a:gd name="connsiteY2" fmla="*/ 0 h 594659"/>
              <a:gd name="connsiteX3" fmla="*/ 923426 w 923426"/>
              <a:gd name="connsiteY3" fmla="*/ 99112 h 594659"/>
              <a:gd name="connsiteX4" fmla="*/ 923426 w 923426"/>
              <a:gd name="connsiteY4" fmla="*/ 495547 h 594659"/>
              <a:gd name="connsiteX5" fmla="*/ 824314 w 923426"/>
              <a:gd name="connsiteY5" fmla="*/ 594659 h 594659"/>
              <a:gd name="connsiteX6" fmla="*/ 99112 w 923426"/>
              <a:gd name="connsiteY6" fmla="*/ 594659 h 594659"/>
              <a:gd name="connsiteX7" fmla="*/ 0 w 923426"/>
              <a:gd name="connsiteY7" fmla="*/ 495547 h 594659"/>
              <a:gd name="connsiteX8" fmla="*/ 0 w 923426"/>
              <a:gd name="connsiteY8" fmla="*/ 99112 h 59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426" h="594659">
                <a:moveTo>
                  <a:pt x="0" y="99112"/>
                </a:moveTo>
                <a:cubicBezTo>
                  <a:pt x="0" y="44374"/>
                  <a:pt x="44374" y="0"/>
                  <a:pt x="99112" y="0"/>
                </a:cubicBezTo>
                <a:lnTo>
                  <a:pt x="824314" y="0"/>
                </a:lnTo>
                <a:cubicBezTo>
                  <a:pt x="879052" y="0"/>
                  <a:pt x="923426" y="44374"/>
                  <a:pt x="923426" y="99112"/>
                </a:cubicBezTo>
                <a:lnTo>
                  <a:pt x="923426" y="495547"/>
                </a:lnTo>
                <a:cubicBezTo>
                  <a:pt x="923426" y="550285"/>
                  <a:pt x="879052" y="594659"/>
                  <a:pt x="824314" y="594659"/>
                </a:cubicBezTo>
                <a:lnTo>
                  <a:pt x="99112" y="594659"/>
                </a:lnTo>
                <a:cubicBezTo>
                  <a:pt x="44374" y="594659"/>
                  <a:pt x="0" y="550285"/>
                  <a:pt x="0" y="495547"/>
                </a:cubicBezTo>
                <a:lnTo>
                  <a:pt x="0" y="99112"/>
                </a:lnTo>
                <a:close/>
              </a:path>
            </a:pathLst>
          </a:custGeom>
          <a:ln>
            <a:solidFill>
              <a:schemeClr val="accent6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368" tIns="40368" rIns="40368" bIns="40368" numCol="1" spcCol="1270" anchor="ctr" anchorCtr="0">
            <a:noAutofit/>
          </a:bodyPr>
          <a:lstStyle/>
          <a:p>
            <a:pPr algn="ctr" defTabSz="3889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75" dirty="0">
                <a:solidFill>
                  <a:srgbClr val="FFFFFF"/>
                </a:solidFill>
                <a:latin typeface="Amazon Ember"/>
              </a:rPr>
              <a:t>Virtual Node B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FE681A4-EFA8-2249-92C0-6E80B8C95767}"/>
              </a:ext>
            </a:extLst>
          </p:cNvPr>
          <p:cNvSpPr/>
          <p:nvPr/>
        </p:nvSpPr>
        <p:spPr bwMode="auto">
          <a:xfrm>
            <a:off x="4350543" y="2915505"/>
            <a:ext cx="714375" cy="30842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56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Virtual Router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CB77035-D3C8-9D45-88C8-5E04DEE031CC}"/>
              </a:ext>
            </a:extLst>
          </p:cNvPr>
          <p:cNvSpPr/>
          <p:nvPr/>
        </p:nvSpPr>
        <p:spPr bwMode="auto">
          <a:xfrm>
            <a:off x="4350543" y="3348794"/>
            <a:ext cx="714375" cy="482994"/>
          </a:xfrm>
          <a:prstGeom prst="roundRect">
            <a:avLst>
              <a:gd name="adj" fmla="val 3593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56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Routes</a:t>
            </a: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56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C2BDAD-346A-CC4C-BD3D-69706C8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67"/>
            <a:ext cx="8205304" cy="857250"/>
          </a:xfrm>
        </p:spPr>
        <p:txBody>
          <a:bodyPr/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（虚拟路由器）和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（虚拟路由）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3EB8A9-485F-7443-88B4-2D9F8AD0365F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5064918" y="3086372"/>
            <a:ext cx="1091591" cy="50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76FCF1D-AE63-5049-9BEC-6D49BFD79ABC}"/>
              </a:ext>
            </a:extLst>
          </p:cNvPr>
          <p:cNvSpPr/>
          <p:nvPr/>
        </p:nvSpPr>
        <p:spPr>
          <a:xfrm>
            <a:off x="6289785" y="3448785"/>
            <a:ext cx="577142" cy="371662"/>
          </a:xfrm>
          <a:custGeom>
            <a:avLst/>
            <a:gdLst>
              <a:gd name="connsiteX0" fmla="*/ 0 w 923426"/>
              <a:gd name="connsiteY0" fmla="*/ 99112 h 594659"/>
              <a:gd name="connsiteX1" fmla="*/ 99112 w 923426"/>
              <a:gd name="connsiteY1" fmla="*/ 0 h 594659"/>
              <a:gd name="connsiteX2" fmla="*/ 824314 w 923426"/>
              <a:gd name="connsiteY2" fmla="*/ 0 h 594659"/>
              <a:gd name="connsiteX3" fmla="*/ 923426 w 923426"/>
              <a:gd name="connsiteY3" fmla="*/ 99112 h 594659"/>
              <a:gd name="connsiteX4" fmla="*/ 923426 w 923426"/>
              <a:gd name="connsiteY4" fmla="*/ 495547 h 594659"/>
              <a:gd name="connsiteX5" fmla="*/ 824314 w 923426"/>
              <a:gd name="connsiteY5" fmla="*/ 594659 h 594659"/>
              <a:gd name="connsiteX6" fmla="*/ 99112 w 923426"/>
              <a:gd name="connsiteY6" fmla="*/ 594659 h 594659"/>
              <a:gd name="connsiteX7" fmla="*/ 0 w 923426"/>
              <a:gd name="connsiteY7" fmla="*/ 495547 h 594659"/>
              <a:gd name="connsiteX8" fmla="*/ 0 w 923426"/>
              <a:gd name="connsiteY8" fmla="*/ 99112 h 59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426" h="594659">
                <a:moveTo>
                  <a:pt x="0" y="99112"/>
                </a:moveTo>
                <a:cubicBezTo>
                  <a:pt x="0" y="44374"/>
                  <a:pt x="44374" y="0"/>
                  <a:pt x="99112" y="0"/>
                </a:cubicBezTo>
                <a:lnTo>
                  <a:pt x="824314" y="0"/>
                </a:lnTo>
                <a:cubicBezTo>
                  <a:pt x="879052" y="0"/>
                  <a:pt x="923426" y="44374"/>
                  <a:pt x="923426" y="99112"/>
                </a:cubicBezTo>
                <a:lnTo>
                  <a:pt x="923426" y="495547"/>
                </a:lnTo>
                <a:cubicBezTo>
                  <a:pt x="923426" y="550285"/>
                  <a:pt x="879052" y="594659"/>
                  <a:pt x="824314" y="594659"/>
                </a:cubicBezTo>
                <a:lnTo>
                  <a:pt x="99112" y="594659"/>
                </a:lnTo>
                <a:cubicBezTo>
                  <a:pt x="44374" y="594659"/>
                  <a:pt x="0" y="550285"/>
                  <a:pt x="0" y="495547"/>
                </a:cubicBezTo>
                <a:lnTo>
                  <a:pt x="0" y="99112"/>
                </a:lnTo>
                <a:close/>
              </a:path>
            </a:pathLst>
          </a:custGeom>
          <a:ln>
            <a:solidFill>
              <a:schemeClr val="accent6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368" tIns="40368" rIns="40368" bIns="40368" numCol="1" spcCol="1270" anchor="ctr" anchorCtr="0">
            <a:noAutofit/>
          </a:bodyPr>
          <a:lstStyle/>
          <a:p>
            <a:pPr algn="ctr" defTabSz="3889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75" dirty="0">
                <a:solidFill>
                  <a:srgbClr val="FFFFFF"/>
                </a:solidFill>
                <a:latin typeface="Amazon Ember"/>
              </a:rPr>
              <a:t>Virtual Node 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28BE1A-69B4-7347-8288-F6AB62688452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5064918" y="3590291"/>
            <a:ext cx="1091591" cy="1248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E72059-F188-DB46-9B6B-9890A9D22C3D}"/>
              </a:ext>
            </a:extLst>
          </p:cNvPr>
          <p:cNvSpPr txBox="1"/>
          <p:nvPr/>
        </p:nvSpPr>
        <p:spPr>
          <a:xfrm>
            <a:off x="3883742" y="16714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中间路由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9441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E638-F2BC-E140-9CA3-DB786881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8" y="-19019"/>
            <a:ext cx="8741880" cy="674749"/>
          </a:xfrm>
        </p:spPr>
        <p:txBody>
          <a:bodyPr/>
          <a:lstStyle/>
          <a:p>
            <a:r>
              <a:rPr lang="zh-CN" altLang="en-US" dirty="0"/>
              <a:t>虚拟路由</a:t>
            </a:r>
            <a:endParaRPr lang="en-US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B658A26-91D4-644D-B1C9-54890775D88C}"/>
              </a:ext>
            </a:extLst>
          </p:cNvPr>
          <p:cNvSpPr/>
          <p:nvPr/>
        </p:nvSpPr>
        <p:spPr bwMode="auto">
          <a:xfrm>
            <a:off x="4510306" y="481179"/>
            <a:ext cx="1792384" cy="478579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目标节点的虚拟路由</a:t>
            </a:r>
            <a:endParaRPr lang="en-US" sz="1125" dirty="0">
              <a:solidFill>
                <a:srgbClr val="414042"/>
              </a:solidFill>
              <a:latin typeface="Amazon Ember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9C1B17-5C4B-B840-A265-75835AF55CC7}"/>
              </a:ext>
            </a:extLst>
          </p:cNvPr>
          <p:cNvCxnSpPr>
            <a:cxnSpLocks/>
          </p:cNvCxnSpPr>
          <p:nvPr/>
        </p:nvCxnSpPr>
        <p:spPr>
          <a:xfrm>
            <a:off x="4852516" y="805691"/>
            <a:ext cx="0" cy="3935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24D11B3-1017-5E45-8D57-D33301489972}"/>
              </a:ext>
            </a:extLst>
          </p:cNvPr>
          <p:cNvSpPr/>
          <p:nvPr/>
        </p:nvSpPr>
        <p:spPr>
          <a:xfrm>
            <a:off x="3623586" y="1285406"/>
            <a:ext cx="4682214" cy="3070694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30"/>
            <a:r>
              <a:rPr lang="en-US" sz="1500" dirty="0">
                <a:solidFill>
                  <a:srgbClr val="B6BABF"/>
                </a:solidFill>
                <a:latin typeface="Amazon Ember"/>
              </a:rPr>
              <a:t>Virtual router: 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3E25D4-921C-3944-B918-BD357F8D9968}"/>
              </a:ext>
            </a:extLst>
          </p:cNvPr>
          <p:cNvSpPr/>
          <p:nvPr/>
        </p:nvSpPr>
        <p:spPr bwMode="auto">
          <a:xfrm>
            <a:off x="3860800" y="2187342"/>
            <a:ext cx="1976777" cy="39781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HTTP routes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DE7D6A-6C42-A245-B017-2C38B83519CF}"/>
              </a:ext>
            </a:extLst>
          </p:cNvPr>
          <p:cNvSpPr/>
          <p:nvPr/>
        </p:nvSpPr>
        <p:spPr bwMode="auto">
          <a:xfrm>
            <a:off x="3925581" y="2909666"/>
            <a:ext cx="926935" cy="123053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25" b="1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Match</a:t>
            </a:r>
            <a:r>
              <a:rPr lang="en-US" sz="1125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Prefix: </a:t>
            </a:r>
            <a:r>
              <a:rPr lang="en-US" sz="1125" b="1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/</a:t>
            </a: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b="1" dirty="0">
              <a:solidFill>
                <a:srgbClr val="414042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25" b="1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Action:</a:t>
            </a: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25" b="1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Targets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56BED7-3149-1A49-8D1E-BC44749A44D0}"/>
              </a:ext>
            </a:extLst>
          </p:cNvPr>
          <p:cNvSpPr/>
          <p:nvPr/>
        </p:nvSpPr>
        <p:spPr bwMode="auto">
          <a:xfrm>
            <a:off x="4167594" y="3822700"/>
            <a:ext cx="357218" cy="217982"/>
          </a:xfrm>
          <a:prstGeom prst="rect">
            <a:avLst/>
          </a:prstGeom>
          <a:noFill/>
          <a:ln w="635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50" b="1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FA7AD9-0BC7-984F-B78B-FD29858808D2}"/>
              </a:ext>
            </a:extLst>
          </p:cNvPr>
          <p:cNvCxnSpPr>
            <a:cxnSpLocks/>
          </p:cNvCxnSpPr>
          <p:nvPr/>
        </p:nvCxnSpPr>
        <p:spPr>
          <a:xfrm flipV="1">
            <a:off x="1127630" y="1787293"/>
            <a:ext cx="667364" cy="4000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D86906-C31D-E948-815D-FD11727F4238}"/>
              </a:ext>
            </a:extLst>
          </p:cNvPr>
          <p:cNvGrpSpPr/>
          <p:nvPr/>
        </p:nvGrpSpPr>
        <p:grpSpPr>
          <a:xfrm>
            <a:off x="1930606" y="1285406"/>
            <a:ext cx="588470" cy="588470"/>
            <a:chOff x="2929473" y="1787779"/>
            <a:chExt cx="941551" cy="94155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76B7E7-3B16-5445-A114-247DA65D3D1B}"/>
                </a:ext>
              </a:extLst>
            </p:cNvPr>
            <p:cNvSpPr/>
            <p:nvPr/>
          </p:nvSpPr>
          <p:spPr>
            <a:xfrm flipH="1">
              <a:off x="2929473" y="1787779"/>
              <a:ext cx="941551" cy="941551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>
                <a:defRPr/>
              </a:pPr>
              <a:endParaRPr lang="en-US" sz="2118" kern="0" dirty="0">
                <a:solidFill>
                  <a:srgbClr val="414042"/>
                </a:solidFill>
                <a:latin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82C0DB-FF54-2949-AE07-EE51B3E27E67}"/>
                </a:ext>
              </a:extLst>
            </p:cNvPr>
            <p:cNvSpPr txBox="1"/>
            <p:nvPr/>
          </p:nvSpPr>
          <p:spPr>
            <a:xfrm>
              <a:off x="3083122" y="1918745"/>
              <a:ext cx="507999" cy="738663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defTabSz="685730"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solidFill>
                    <a:srgbClr val="414042"/>
                  </a:solidFill>
                  <a:latin typeface="Amazon Ember"/>
                </a:rPr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753C1CD-992A-9841-AD3B-4C8CAC7E7D45}"/>
              </a:ext>
            </a:extLst>
          </p:cNvPr>
          <p:cNvGrpSpPr/>
          <p:nvPr/>
        </p:nvGrpSpPr>
        <p:grpSpPr>
          <a:xfrm>
            <a:off x="272654" y="2054691"/>
            <a:ext cx="854975" cy="854975"/>
            <a:chOff x="436246" y="3287505"/>
            <a:chExt cx="1367960" cy="136796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983BAC-9D2F-2F4A-8C53-0F4A5491AB4F}"/>
                </a:ext>
              </a:extLst>
            </p:cNvPr>
            <p:cNvSpPr/>
            <p:nvPr/>
          </p:nvSpPr>
          <p:spPr>
            <a:xfrm flipH="1">
              <a:off x="436246" y="3287505"/>
              <a:ext cx="1367960" cy="1367960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3">
                <a:defRPr/>
              </a:pPr>
              <a:endParaRPr lang="en-US" sz="2118" kern="0" dirty="0">
                <a:solidFill>
                  <a:srgbClr val="414042"/>
                </a:solidFill>
                <a:latin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1A85A0-C32E-6742-A744-FC1B89AF78E4}"/>
                </a:ext>
              </a:extLst>
            </p:cNvPr>
            <p:cNvSpPr txBox="1"/>
            <p:nvPr/>
          </p:nvSpPr>
          <p:spPr>
            <a:xfrm>
              <a:off x="825702" y="3633884"/>
              <a:ext cx="507998" cy="738664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defTabSz="685730">
                <a:lnSpc>
                  <a:spcPct val="90000"/>
                </a:lnSpc>
                <a:spcAft>
                  <a:spcPts val="1125"/>
                </a:spcAft>
              </a:pPr>
              <a:endParaRPr lang="en-US" sz="2000" dirty="0">
                <a:solidFill>
                  <a:srgbClr val="414042"/>
                </a:solidFill>
                <a:latin typeface="Amazon Ember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08E94D-D6AC-4648-BC32-A27571F92701}"/>
                </a:ext>
              </a:extLst>
            </p:cNvPr>
            <p:cNvSpPr txBox="1"/>
            <p:nvPr/>
          </p:nvSpPr>
          <p:spPr>
            <a:xfrm>
              <a:off x="825702" y="3602153"/>
              <a:ext cx="319528" cy="738664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defTabSz="685730"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solidFill>
                    <a:srgbClr val="414042"/>
                  </a:solidFill>
                  <a:latin typeface="Amazon Ember"/>
                </a:rPr>
                <a:t>A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E745F25-EB9C-094F-8024-5467CBF77BE5}"/>
              </a:ext>
            </a:extLst>
          </p:cNvPr>
          <p:cNvCxnSpPr>
            <a:cxnSpLocks/>
          </p:cNvCxnSpPr>
          <p:nvPr/>
        </p:nvCxnSpPr>
        <p:spPr>
          <a:xfrm flipV="1">
            <a:off x="3420386" y="3661980"/>
            <a:ext cx="524331" cy="424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91E5258-4294-BC4A-9D73-FB9A9140CDA4}"/>
              </a:ext>
            </a:extLst>
          </p:cNvPr>
          <p:cNvSpPr/>
          <p:nvPr/>
        </p:nvSpPr>
        <p:spPr bwMode="auto">
          <a:xfrm>
            <a:off x="2256665" y="3378200"/>
            <a:ext cx="1163721" cy="864105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4140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Route B</a:t>
            </a: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虚拟节点目标</a:t>
            </a:r>
            <a:r>
              <a:rPr lang="en-US" sz="1125" dirty="0">
                <a:solidFill>
                  <a:srgbClr val="414042"/>
                </a:solidFill>
                <a:latin typeface="Amazon Ember"/>
              </a:rPr>
              <a:t> + </a:t>
            </a:r>
            <a:r>
              <a:rPr lang="zh-CN" altLang="en-US" sz="1125" dirty="0">
                <a:solidFill>
                  <a:srgbClr val="414042"/>
                </a:solidFill>
                <a:latin typeface="Amazon Ember"/>
              </a:rPr>
              <a:t>权重</a:t>
            </a:r>
            <a:endParaRPr lang="en-US" sz="1125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b="1" dirty="0">
              <a:solidFill>
                <a:srgbClr val="414042"/>
              </a:solidFill>
              <a:latin typeface="Amazon Ember"/>
            </a:endParaRPr>
          </a:p>
          <a:p>
            <a:pPr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dirty="0">
              <a:solidFill>
                <a:srgbClr val="414042"/>
              </a:soli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C2CF80-4AB0-924C-9FF6-74211A0B0B9A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389048" y="2586291"/>
            <a:ext cx="345563" cy="32337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04D48A-19E8-004C-A527-01826D033034}"/>
              </a:ext>
            </a:extLst>
          </p:cNvPr>
          <p:cNvSpPr/>
          <p:nvPr/>
        </p:nvSpPr>
        <p:spPr>
          <a:xfrm>
            <a:off x="3759200" y="1845128"/>
            <a:ext cx="2157145" cy="2510972"/>
          </a:xfrm>
          <a:prstGeom prst="rect">
            <a:avLst/>
          </a:prstGeom>
          <a:noFill/>
          <a:ln w="12700">
            <a:solidFill>
              <a:srgbClr val="B6BAB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57150" rIns="57150" bIns="285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30"/>
            <a:r>
              <a:rPr lang="en-US" sz="1000" dirty="0">
                <a:solidFill>
                  <a:srgbClr val="B6BABF"/>
                </a:solidFill>
                <a:latin typeface="Amazon Ember"/>
              </a:rPr>
              <a:t>Route Name: B1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AC3CDA9-1D76-2E42-828A-B1503D7C2DF2}"/>
              </a:ext>
            </a:extLst>
          </p:cNvPr>
          <p:cNvSpPr/>
          <p:nvPr/>
        </p:nvSpPr>
        <p:spPr bwMode="auto">
          <a:xfrm>
            <a:off x="4910642" y="2909666"/>
            <a:ext cx="926935" cy="123053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25" b="1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Match</a:t>
            </a:r>
            <a:r>
              <a:rPr lang="en-US" sz="1125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b="1" dirty="0">
              <a:solidFill>
                <a:srgbClr val="414042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25" b="1" dirty="0">
              <a:solidFill>
                <a:srgbClr val="414042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25" b="1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Action: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223321-EE17-BD47-B603-F48C863592D5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4719119" y="2585154"/>
            <a:ext cx="654991" cy="3245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9EE86FE-A455-554B-8703-114B517F1206}"/>
              </a:ext>
            </a:extLst>
          </p:cNvPr>
          <p:cNvSpPr/>
          <p:nvPr/>
        </p:nvSpPr>
        <p:spPr>
          <a:xfrm>
            <a:off x="6056712" y="1845128"/>
            <a:ext cx="2157145" cy="2510972"/>
          </a:xfrm>
          <a:prstGeom prst="rect">
            <a:avLst/>
          </a:prstGeom>
          <a:noFill/>
          <a:ln w="12700">
            <a:solidFill>
              <a:srgbClr val="B6BAB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57150" rIns="57150" bIns="285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30"/>
            <a:r>
              <a:rPr lang="en-US" sz="1000" dirty="0">
                <a:solidFill>
                  <a:srgbClr val="B6BABF"/>
                </a:solidFill>
                <a:latin typeface="Amazon Ember"/>
              </a:rPr>
              <a:t>Route Name: B2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D876F30-F731-E745-86E7-AFF7037FEA84}"/>
              </a:ext>
            </a:extLst>
          </p:cNvPr>
          <p:cNvSpPr/>
          <p:nvPr/>
        </p:nvSpPr>
        <p:spPr bwMode="auto">
          <a:xfrm>
            <a:off x="6167646" y="2187342"/>
            <a:ext cx="1976777" cy="397813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414042"/>
                </a:solidFill>
                <a:latin typeface="Amazon Ember"/>
                <a:ea typeface="Segoe UI" pitchFamily="34" charset="0"/>
                <a:cs typeface="Segoe UI" pitchFamily="34" charset="0"/>
              </a:rPr>
              <a:t>Other Protocol routes</a:t>
            </a:r>
          </a:p>
        </p:txBody>
      </p:sp>
    </p:spTree>
    <p:extLst>
      <p:ext uri="{BB962C8B-B14F-4D97-AF65-F5344CB8AC3E}">
        <p14:creationId xmlns:p14="http://schemas.microsoft.com/office/powerpoint/2010/main" val="8331035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E638-F2BC-E140-9CA3-DB786881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05304" cy="857250"/>
          </a:xfrm>
        </p:spPr>
        <p:txBody>
          <a:bodyPr/>
          <a:lstStyle/>
          <a:p>
            <a:r>
              <a:rPr lang="zh-CN" altLang="en-US" dirty="0"/>
              <a:t>虚拟</a:t>
            </a:r>
            <a:r>
              <a:rPr lang="ja-JP" altLang="en-US"/>
              <a:t>路由器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F9608-5C2F-8A49-9059-37FE739EFCD9}"/>
              </a:ext>
            </a:extLst>
          </p:cNvPr>
          <p:cNvSpPr/>
          <p:nvPr/>
        </p:nvSpPr>
        <p:spPr>
          <a:xfrm>
            <a:off x="1753993" y="-273431"/>
            <a:ext cx="5211677" cy="3474452"/>
          </a:xfrm>
          <a:prstGeom prst="rect">
            <a:avLst/>
          </a:prstGeom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ED111-96B8-3E44-B4DC-6BF96A3B4D01}"/>
              </a:ext>
            </a:extLst>
          </p:cNvPr>
          <p:cNvSpPr/>
          <p:nvPr/>
        </p:nvSpPr>
        <p:spPr>
          <a:xfrm>
            <a:off x="6702484" y="765889"/>
            <a:ext cx="1018823" cy="4601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algn="ctr"/>
            <a:r>
              <a:rPr lang="en-US" altLang="zh-CN" sz="1200" dirty="0"/>
              <a:t>Service</a:t>
            </a:r>
            <a:r>
              <a:rPr lang="zh-CN" altLang="en-US" sz="1200" dirty="0"/>
              <a:t> </a:t>
            </a:r>
            <a:r>
              <a:rPr lang="en-US" altLang="zh-CN" sz="1200" dirty="0"/>
              <a:t>E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5E896-CAC3-BE43-9B58-5A3A720A028C}"/>
              </a:ext>
            </a:extLst>
          </p:cNvPr>
          <p:cNvSpPr/>
          <p:nvPr/>
        </p:nvSpPr>
        <p:spPr>
          <a:xfrm>
            <a:off x="162873" y="658717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apiVersion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appmesh.k8s.aws/v1beta1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kind: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VirtualService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metadata: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name: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review.prod.svc.cluster.local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namespace: prod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spec: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meshName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dj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-app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virtualRouter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name: review-router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routes: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- name: review-route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http: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match: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prefix: /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action: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weightedTargets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-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virtualNodeName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review-v1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weight: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50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-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virtualNodeName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review-v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2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weight: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50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9D16B3-FA53-4E44-A1F0-6FC0BCBC0230}"/>
              </a:ext>
            </a:extLst>
          </p:cNvPr>
          <p:cNvSpPr/>
          <p:nvPr/>
        </p:nvSpPr>
        <p:spPr>
          <a:xfrm>
            <a:off x="6712017" y="2111565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Router</a:t>
            </a:r>
            <a:endParaRPr lang="en-US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97ADB6-E425-EF4D-BD6E-577F3DF2086F}"/>
              </a:ext>
            </a:extLst>
          </p:cNvPr>
          <p:cNvCxnSpPr>
            <a:cxnSpLocks/>
          </p:cNvCxnSpPr>
          <p:nvPr/>
        </p:nvCxnSpPr>
        <p:spPr>
          <a:xfrm flipH="1">
            <a:off x="1966162" y="2317323"/>
            <a:ext cx="47014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ECF12E-08FE-A647-808F-E5BBD56B5A45}"/>
              </a:ext>
            </a:extLst>
          </p:cNvPr>
          <p:cNvCxnSpPr>
            <a:cxnSpLocks/>
          </p:cNvCxnSpPr>
          <p:nvPr/>
        </p:nvCxnSpPr>
        <p:spPr>
          <a:xfrm flipH="1">
            <a:off x="1227302" y="2794187"/>
            <a:ext cx="54403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71655-41EF-6D40-9F64-046770C8D7C9}"/>
              </a:ext>
            </a:extLst>
          </p:cNvPr>
          <p:cNvSpPr/>
          <p:nvPr/>
        </p:nvSpPr>
        <p:spPr>
          <a:xfrm>
            <a:off x="6702485" y="3548200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r>
              <a:rPr lang="zh-CN" altLang="en-US" sz="1200" dirty="0"/>
              <a:t> </a:t>
            </a:r>
            <a:r>
              <a:rPr lang="en-US" altLang="zh-CN" sz="1200" dirty="0"/>
              <a:t>rule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BADCF-ABF0-0441-A206-5462EB72B0A1}"/>
              </a:ext>
            </a:extLst>
          </p:cNvPr>
          <p:cNvSpPr/>
          <p:nvPr/>
        </p:nvSpPr>
        <p:spPr>
          <a:xfrm>
            <a:off x="6702486" y="2628231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endParaRPr lang="en-US" sz="12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BBBE8F-7CE0-EF4D-AB22-639FE47B4F4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851841" y="3778293"/>
            <a:ext cx="48506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3D430C-5CC4-9E42-A372-A183B40F4EBA}"/>
              </a:ext>
            </a:extLst>
          </p:cNvPr>
          <p:cNvCxnSpPr>
            <a:cxnSpLocks/>
          </p:cNvCxnSpPr>
          <p:nvPr/>
        </p:nvCxnSpPr>
        <p:spPr>
          <a:xfrm flipH="1">
            <a:off x="2448874" y="995981"/>
            <a:ext cx="4148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11362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88403-0116-8D44-9EE7-C995B462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05" y="727587"/>
            <a:ext cx="6962324" cy="4149213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9465D52D-28B5-444A-8E04-5A2BF719DB6E}"/>
              </a:ext>
            </a:extLst>
          </p:cNvPr>
          <p:cNvSpPr txBox="1">
            <a:spLocks/>
          </p:cNvSpPr>
          <p:nvPr/>
        </p:nvSpPr>
        <p:spPr>
          <a:xfrm>
            <a:off x="141504" y="68394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sz="24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Istio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ja-JP" sz="24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BookInfo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DEDF7-8149-3847-A0FA-115D52D01065}"/>
              </a:ext>
            </a:extLst>
          </p:cNvPr>
          <p:cNvSpPr/>
          <p:nvPr/>
        </p:nvSpPr>
        <p:spPr>
          <a:xfrm>
            <a:off x="7431945" y="4231247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https://istio.io/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12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C80475B9-8D91-4641-8FE8-F12142A1E782}"/>
              </a:ext>
            </a:extLst>
          </p:cNvPr>
          <p:cNvSpPr txBox="1">
            <a:spLocks/>
          </p:cNvSpPr>
          <p:nvPr/>
        </p:nvSpPr>
        <p:spPr>
          <a:xfrm>
            <a:off x="141504" y="68394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App-mesh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的基础准备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4653D-F0FF-E64F-BBA2-22EBF47F0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36" y="613586"/>
            <a:ext cx="6834327" cy="40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4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Amazon</a:t>
            </a:r>
            <a:r>
              <a:rPr lang="zh-CN" altLang="en-US" dirty="0"/>
              <a:t> </a:t>
            </a:r>
            <a:r>
              <a:rPr lang="en-US" altLang="zh-CN" dirty="0"/>
              <a:t>EKS</a:t>
            </a:r>
            <a:r>
              <a:rPr lang="zh-CN" altLang="en-US" dirty="0"/>
              <a:t> 集群和工作节点</a:t>
            </a:r>
            <a:r>
              <a:rPr lang="ja-JP" altLang="en-US"/>
              <a:t>的管理</a:t>
            </a: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297E739-D03F-CA42-856D-9C57BB84574D}"/>
              </a:ext>
            </a:extLst>
          </p:cNvPr>
          <p:cNvSpPr txBox="1">
            <a:spLocks/>
          </p:cNvSpPr>
          <p:nvPr/>
        </p:nvSpPr>
        <p:spPr>
          <a:xfrm>
            <a:off x="183523" y="1009314"/>
            <a:ext cx="8205788" cy="352912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AWS</a:t>
            </a:r>
            <a:r>
              <a:rPr lang="ja-JP" altLang="en-US">
                <a:solidFill>
                  <a:schemeClr val="tx1"/>
                </a:solidFill>
              </a:rPr>
              <a:t>原生工具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通过 </a:t>
            </a:r>
            <a:r>
              <a:rPr lang="en-US" altLang="zh-CN" sz="1400" dirty="0">
                <a:solidFill>
                  <a:schemeClr val="tx1"/>
                </a:solidFill>
              </a:rPr>
              <a:t>AWS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CloudFormation</a:t>
            </a: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使用 </a:t>
            </a:r>
            <a:r>
              <a:rPr lang="en-US" altLang="zh-CN" sz="1400" dirty="0" err="1">
                <a:solidFill>
                  <a:schemeClr val="tx1"/>
                </a:solidFill>
              </a:rPr>
              <a:t>eksctl</a:t>
            </a:r>
            <a:r>
              <a:rPr lang="zh-CN" altLang="en-US" sz="1400" dirty="0">
                <a:solidFill>
                  <a:schemeClr val="tx1"/>
                </a:solidFill>
              </a:rPr>
              <a:t> 工具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ja-JP" altLang="en-US" sz="1400">
                <a:solidFill>
                  <a:schemeClr val="tx1"/>
                </a:solidFill>
              </a:rPr>
              <a:t>使用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AWS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CDK</a:t>
            </a: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solidFill>
                  <a:schemeClr val="tx1"/>
                </a:solidFill>
              </a:rPr>
              <a:t>第三方工具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Terreform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tx1"/>
                </a:solidFill>
              </a:rPr>
              <a:t> Rancher</a:t>
            </a: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tx1"/>
                </a:solidFill>
              </a:rPr>
              <a:t> …</a:t>
            </a:r>
            <a:endParaRPr lang="en-US" sz="1400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0FD07-BA12-1041-A875-5718D85068EE}"/>
              </a:ext>
            </a:extLst>
          </p:cNvPr>
          <p:cNvSpPr txBox="1"/>
          <p:nvPr/>
        </p:nvSpPr>
        <p:spPr>
          <a:xfrm>
            <a:off x="7037161" y="3018711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CloudFormation</a:t>
            </a:r>
          </a:p>
          <a:p>
            <a:pPr algn="ctr"/>
            <a:r>
              <a:rPr lang="ja-JP" altLang="en-US" sz="1400"/>
              <a:t>基础设施即模板</a:t>
            </a:r>
            <a:endParaRPr lang="en-US" sz="14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338B9B-82DE-B94B-901C-090C1010C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05076" y="2954699"/>
            <a:ext cx="711200" cy="71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40F34-23FF-2945-A56E-DAD7205198E0}"/>
              </a:ext>
            </a:extLst>
          </p:cNvPr>
          <p:cNvSpPr txBox="1"/>
          <p:nvPr/>
        </p:nvSpPr>
        <p:spPr>
          <a:xfrm>
            <a:off x="6781055" y="1416367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CDK</a:t>
            </a:r>
          </a:p>
          <a:p>
            <a:pPr algn="ctr"/>
            <a:r>
              <a:rPr lang="ja-JP" altLang="en-US" sz="1400"/>
              <a:t>以程序语言的方式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F8B1F-2EC1-9147-A3EE-E0C564876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89" y="1262747"/>
            <a:ext cx="3079464" cy="691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0B49B-7E54-E344-8D95-28E35B73883F}"/>
              </a:ext>
            </a:extLst>
          </p:cNvPr>
          <p:cNvSpPr txBox="1"/>
          <p:nvPr/>
        </p:nvSpPr>
        <p:spPr>
          <a:xfrm>
            <a:off x="3785503" y="200571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/>
              <a:t>命令行管理工具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ABF36-B4D8-E34A-A7A4-C4D6C57B31EF}"/>
              </a:ext>
            </a:extLst>
          </p:cNvPr>
          <p:cNvCxnSpPr>
            <a:cxnSpLocks/>
          </p:cNvCxnSpPr>
          <p:nvPr/>
        </p:nvCxnSpPr>
        <p:spPr>
          <a:xfrm>
            <a:off x="6028302" y="2052415"/>
            <a:ext cx="685259" cy="809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57091F-D247-AC4C-830A-5FC76CD97DE7}"/>
              </a:ext>
            </a:extLst>
          </p:cNvPr>
          <p:cNvCxnSpPr>
            <a:cxnSpLocks/>
          </p:cNvCxnSpPr>
          <p:nvPr/>
        </p:nvCxnSpPr>
        <p:spPr>
          <a:xfrm flipH="1">
            <a:off x="7037161" y="2031975"/>
            <a:ext cx="637314" cy="83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94839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E638-F2BC-E140-9CA3-DB786881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05304" cy="857250"/>
          </a:xfrm>
        </p:spPr>
        <p:txBody>
          <a:bodyPr/>
          <a:lstStyle/>
          <a:p>
            <a:r>
              <a:rPr lang="en-US" altLang="zh-CN" dirty="0" err="1"/>
              <a:t>ProductPage</a:t>
            </a:r>
            <a:r>
              <a:rPr lang="en-US" altLang="zh-CN" dirty="0"/>
              <a:t> </a:t>
            </a:r>
            <a:r>
              <a:rPr lang="en-US" altLang="zh-CN" dirty="0" err="1"/>
              <a:t>VirutalNode</a:t>
            </a:r>
            <a:r>
              <a:rPr lang="ja-JP" altLang="en-US"/>
              <a:t>回顾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F9608-5C2F-8A49-9059-37FE739EFCD9}"/>
              </a:ext>
            </a:extLst>
          </p:cNvPr>
          <p:cNvSpPr/>
          <p:nvPr/>
        </p:nvSpPr>
        <p:spPr>
          <a:xfrm>
            <a:off x="1753993" y="-273431"/>
            <a:ext cx="5211677" cy="3474452"/>
          </a:xfrm>
          <a:prstGeom prst="rect">
            <a:avLst/>
          </a:prstGeom>
          <a:ln>
            <a:noFill/>
          </a:ln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D41D64-A4D5-1B40-AF36-681F3D3BC0BF}"/>
              </a:ext>
            </a:extLst>
          </p:cNvPr>
          <p:cNvSpPr/>
          <p:nvPr/>
        </p:nvSpPr>
        <p:spPr>
          <a:xfrm>
            <a:off x="282783" y="484255"/>
            <a:ext cx="595343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Menlo" panose="020B0609030804020204" pitchFamily="49" charset="0"/>
              </a:rPr>
              <a:t>apiVersion</a:t>
            </a:r>
            <a:r>
              <a:rPr lang="en-US" sz="1400" dirty="0">
                <a:latin typeface="Menlo" panose="020B0609030804020204" pitchFamily="49" charset="0"/>
              </a:rPr>
              <a:t>: appmesh.k8s.aws/v1beta1</a:t>
            </a:r>
          </a:p>
          <a:p>
            <a:r>
              <a:rPr lang="en-US" sz="1400" dirty="0">
                <a:latin typeface="Menlo" panose="020B0609030804020204" pitchFamily="49" charset="0"/>
              </a:rPr>
              <a:t>kind: </a:t>
            </a:r>
            <a:r>
              <a:rPr lang="en-US" sz="1400" dirty="0" err="1">
                <a:latin typeface="Menlo" panose="020B0609030804020204" pitchFamily="49" charset="0"/>
              </a:rPr>
              <a:t>VirtualNode</a:t>
            </a:r>
            <a:endParaRPr lang="en-US" sz="1400" dirty="0">
              <a:latin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</a:rPr>
              <a:t>metadata: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name: </a:t>
            </a:r>
            <a:r>
              <a:rPr lang="en-US" sz="1400" dirty="0" err="1">
                <a:latin typeface="Menlo" panose="020B0609030804020204" pitchFamily="49" charset="0"/>
              </a:rPr>
              <a:t>productpage</a:t>
            </a:r>
            <a:endParaRPr lang="en-US" sz="1400" dirty="0">
              <a:latin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</a:rPr>
              <a:t>  namespace: prod</a:t>
            </a:r>
          </a:p>
          <a:p>
            <a:r>
              <a:rPr lang="en-US" sz="1400" dirty="0">
                <a:latin typeface="Menlo" panose="020B0609030804020204" pitchFamily="49" charset="0"/>
              </a:rPr>
              <a:t>spec: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</a:t>
            </a:r>
            <a:r>
              <a:rPr lang="en-US" sz="1400" dirty="0" err="1">
                <a:latin typeface="Menlo" panose="020B0609030804020204" pitchFamily="49" charset="0"/>
              </a:rPr>
              <a:t>meshName</a:t>
            </a:r>
            <a:r>
              <a:rPr lang="en-US" sz="1400" dirty="0">
                <a:latin typeface="Menlo" panose="020B0609030804020204" pitchFamily="49" charset="0"/>
              </a:rPr>
              <a:t>: </a:t>
            </a:r>
            <a:r>
              <a:rPr lang="en-US" sz="1400" dirty="0" err="1">
                <a:latin typeface="Menlo" panose="020B0609030804020204" pitchFamily="49" charset="0"/>
              </a:rPr>
              <a:t>dj</a:t>
            </a:r>
            <a:r>
              <a:rPr lang="en-US" sz="1400" dirty="0">
                <a:latin typeface="Menlo" panose="020B0609030804020204" pitchFamily="49" charset="0"/>
              </a:rPr>
              <a:t>-app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  listeners: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- </a:t>
            </a:r>
            <a:r>
              <a:rPr lang="en-US" sz="1400" dirty="0" err="1">
                <a:latin typeface="Menlo" panose="020B0609030804020204" pitchFamily="49" charset="0"/>
              </a:rPr>
              <a:t>portMapping</a:t>
            </a:r>
            <a:r>
              <a:rPr lang="en-US" sz="1400" dirty="0"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    port: 9080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    protocol: http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  </a:t>
            </a:r>
            <a:r>
              <a:rPr lang="en-US" sz="1400" dirty="0" err="1">
                <a:solidFill>
                  <a:srgbClr val="FF0000"/>
                </a:solidFill>
                <a:latin typeface="Menlo" panose="020B0609030804020204" pitchFamily="49" charset="0"/>
              </a:rPr>
              <a:t>serviceDiscovery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latin typeface="Menlo" panose="020B0609030804020204" pitchFamily="49" charset="0"/>
              </a:rPr>
              <a:t>dns</a:t>
            </a:r>
            <a:r>
              <a:rPr lang="en-US" sz="1400" dirty="0"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latin typeface="Menlo" panose="020B0609030804020204" pitchFamily="49" charset="0"/>
              </a:rPr>
              <a:t>      </a:t>
            </a:r>
            <a:r>
              <a:rPr lang="en-US" sz="1400" dirty="0" err="1">
                <a:latin typeface="Menlo" panose="020B0609030804020204" pitchFamily="49" charset="0"/>
              </a:rPr>
              <a:t>hostName</a:t>
            </a:r>
            <a:r>
              <a:rPr lang="en-US" sz="1400" dirty="0">
                <a:latin typeface="Menlo" panose="020B0609030804020204" pitchFamily="49" charset="0"/>
              </a:rPr>
              <a:t>: </a:t>
            </a:r>
            <a:r>
              <a:rPr lang="en-US" sz="1400" dirty="0" err="1">
                <a:latin typeface="Menlo" panose="020B0609030804020204" pitchFamily="49" charset="0"/>
              </a:rPr>
              <a:t>productpage.prod.svc.cluster.local</a:t>
            </a:r>
            <a:endParaRPr lang="en-US" sz="1400" dirty="0"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  backends:</a:t>
            </a:r>
          </a:p>
          <a:p>
            <a:r>
              <a:rPr lang="en-US" sz="1400" dirty="0"/>
              <a:t>    - </a:t>
            </a:r>
            <a:r>
              <a:rPr lang="en-US" sz="1400" dirty="0" err="1"/>
              <a:t>virtualService</a:t>
            </a:r>
            <a:r>
              <a:rPr lang="en-US" sz="1400" dirty="0"/>
              <a:t>: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virtualServiceName</a:t>
            </a:r>
            <a:r>
              <a:rPr lang="en-US" sz="1400" dirty="0"/>
              <a:t>: </a:t>
            </a:r>
            <a:r>
              <a:rPr lang="en-US" sz="1400" dirty="0" err="1"/>
              <a:t>review.prod.svc.cluster.local</a:t>
            </a:r>
            <a:endParaRPr lang="en-US" sz="1400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1F7459C-73F6-9240-952E-806D099F29AC}"/>
              </a:ext>
            </a:extLst>
          </p:cNvPr>
          <p:cNvSpPr/>
          <p:nvPr/>
        </p:nvSpPr>
        <p:spPr>
          <a:xfrm>
            <a:off x="7162969" y="451844"/>
            <a:ext cx="1042335" cy="671232"/>
          </a:xfrm>
          <a:custGeom>
            <a:avLst/>
            <a:gdLst>
              <a:gd name="connsiteX0" fmla="*/ 0 w 1667736"/>
              <a:gd name="connsiteY0" fmla="*/ 178999 h 1073972"/>
              <a:gd name="connsiteX1" fmla="*/ 178999 w 1667736"/>
              <a:gd name="connsiteY1" fmla="*/ 0 h 1073972"/>
              <a:gd name="connsiteX2" fmla="*/ 1488737 w 1667736"/>
              <a:gd name="connsiteY2" fmla="*/ 0 h 1073972"/>
              <a:gd name="connsiteX3" fmla="*/ 1667736 w 1667736"/>
              <a:gd name="connsiteY3" fmla="*/ 178999 h 1073972"/>
              <a:gd name="connsiteX4" fmla="*/ 1667736 w 1667736"/>
              <a:gd name="connsiteY4" fmla="*/ 894973 h 1073972"/>
              <a:gd name="connsiteX5" fmla="*/ 1488737 w 1667736"/>
              <a:gd name="connsiteY5" fmla="*/ 1073972 h 1073972"/>
              <a:gd name="connsiteX6" fmla="*/ 178999 w 1667736"/>
              <a:gd name="connsiteY6" fmla="*/ 1073972 h 1073972"/>
              <a:gd name="connsiteX7" fmla="*/ 0 w 1667736"/>
              <a:gd name="connsiteY7" fmla="*/ 894973 h 1073972"/>
              <a:gd name="connsiteX8" fmla="*/ 0 w 1667736"/>
              <a:gd name="connsiteY8" fmla="*/ 178999 h 107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7736" h="1073972">
                <a:moveTo>
                  <a:pt x="0" y="178999"/>
                </a:moveTo>
                <a:cubicBezTo>
                  <a:pt x="0" y="80141"/>
                  <a:pt x="80141" y="0"/>
                  <a:pt x="178999" y="0"/>
                </a:cubicBezTo>
                <a:lnTo>
                  <a:pt x="1488737" y="0"/>
                </a:lnTo>
                <a:cubicBezTo>
                  <a:pt x="1587595" y="0"/>
                  <a:pt x="1667736" y="80141"/>
                  <a:pt x="1667736" y="178999"/>
                </a:cubicBezTo>
                <a:lnTo>
                  <a:pt x="1667736" y="894973"/>
                </a:lnTo>
                <a:cubicBezTo>
                  <a:pt x="1667736" y="993831"/>
                  <a:pt x="1587595" y="1073972"/>
                  <a:pt x="1488737" y="1073972"/>
                </a:cubicBezTo>
                <a:lnTo>
                  <a:pt x="178999" y="1073972"/>
                </a:lnTo>
                <a:cubicBezTo>
                  <a:pt x="80141" y="1073972"/>
                  <a:pt x="0" y="993831"/>
                  <a:pt x="0" y="894973"/>
                </a:cubicBezTo>
                <a:lnTo>
                  <a:pt x="0" y="178999"/>
                </a:lnTo>
                <a:close/>
              </a:path>
            </a:pathLst>
          </a:custGeom>
          <a:ln>
            <a:solidFill>
              <a:schemeClr val="accent5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67" tIns="58167" rIns="58167" bIns="58167" numCol="1" spcCol="1270" anchor="ctr" anchorCtr="0">
            <a:noAutofit/>
          </a:bodyPr>
          <a:lstStyle/>
          <a:p>
            <a:pPr algn="ctr" defTabSz="4444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Virtual Node</a:t>
            </a:r>
            <a:endParaRPr lang="en-US" sz="1250" i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C75DCA0-CE0E-6648-8B8E-2AE7AC1604DA}"/>
              </a:ext>
            </a:extLst>
          </p:cNvPr>
          <p:cNvSpPr/>
          <p:nvPr/>
        </p:nvSpPr>
        <p:spPr>
          <a:xfrm>
            <a:off x="7192469" y="2834242"/>
            <a:ext cx="928928" cy="471205"/>
          </a:xfrm>
          <a:custGeom>
            <a:avLst/>
            <a:gdLst>
              <a:gd name="connsiteX0" fmla="*/ 0 w 1156000"/>
              <a:gd name="connsiteY0" fmla="*/ 137622 h 825713"/>
              <a:gd name="connsiteX1" fmla="*/ 137622 w 1156000"/>
              <a:gd name="connsiteY1" fmla="*/ 0 h 825713"/>
              <a:gd name="connsiteX2" fmla="*/ 1018378 w 1156000"/>
              <a:gd name="connsiteY2" fmla="*/ 0 h 825713"/>
              <a:gd name="connsiteX3" fmla="*/ 1156000 w 1156000"/>
              <a:gd name="connsiteY3" fmla="*/ 137622 h 825713"/>
              <a:gd name="connsiteX4" fmla="*/ 1156000 w 1156000"/>
              <a:gd name="connsiteY4" fmla="*/ 688091 h 825713"/>
              <a:gd name="connsiteX5" fmla="*/ 1018378 w 1156000"/>
              <a:gd name="connsiteY5" fmla="*/ 825713 h 825713"/>
              <a:gd name="connsiteX6" fmla="*/ 137622 w 1156000"/>
              <a:gd name="connsiteY6" fmla="*/ 825713 h 825713"/>
              <a:gd name="connsiteX7" fmla="*/ 0 w 1156000"/>
              <a:gd name="connsiteY7" fmla="*/ 688091 h 825713"/>
              <a:gd name="connsiteX8" fmla="*/ 0 w 1156000"/>
              <a:gd name="connsiteY8" fmla="*/ 137622 h 82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6000" h="825713">
                <a:moveTo>
                  <a:pt x="0" y="137622"/>
                </a:moveTo>
                <a:cubicBezTo>
                  <a:pt x="0" y="61615"/>
                  <a:pt x="61615" y="0"/>
                  <a:pt x="137622" y="0"/>
                </a:cubicBezTo>
                <a:lnTo>
                  <a:pt x="1018378" y="0"/>
                </a:lnTo>
                <a:cubicBezTo>
                  <a:pt x="1094385" y="0"/>
                  <a:pt x="1156000" y="61615"/>
                  <a:pt x="1156000" y="137622"/>
                </a:cubicBezTo>
                <a:lnTo>
                  <a:pt x="1156000" y="688091"/>
                </a:lnTo>
                <a:cubicBezTo>
                  <a:pt x="1156000" y="764098"/>
                  <a:pt x="1094385" y="825713"/>
                  <a:pt x="1018378" y="825713"/>
                </a:cubicBezTo>
                <a:lnTo>
                  <a:pt x="137622" y="825713"/>
                </a:lnTo>
                <a:cubicBezTo>
                  <a:pt x="61615" y="825713"/>
                  <a:pt x="0" y="764098"/>
                  <a:pt x="0" y="688091"/>
                </a:cubicBezTo>
                <a:lnTo>
                  <a:pt x="0" y="137622"/>
                </a:ln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417" tIns="47417" rIns="47417" bIns="47417" numCol="1" spcCol="1270" anchor="ctr" anchorCtr="0">
            <a:noAutofit/>
          </a:bodyPr>
          <a:lstStyle/>
          <a:p>
            <a:pPr algn="ctr" defTabSz="3889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 Discovery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B311430-EFA6-564A-AE1E-AE7EE8B4365D}"/>
              </a:ext>
            </a:extLst>
          </p:cNvPr>
          <p:cNvSpPr/>
          <p:nvPr/>
        </p:nvSpPr>
        <p:spPr>
          <a:xfrm>
            <a:off x="7192469" y="3542269"/>
            <a:ext cx="928929" cy="516071"/>
          </a:xfrm>
          <a:custGeom>
            <a:avLst/>
            <a:gdLst>
              <a:gd name="connsiteX0" fmla="*/ 0 w 1486287"/>
              <a:gd name="connsiteY0" fmla="*/ 137622 h 825713"/>
              <a:gd name="connsiteX1" fmla="*/ 137622 w 1486287"/>
              <a:gd name="connsiteY1" fmla="*/ 0 h 825713"/>
              <a:gd name="connsiteX2" fmla="*/ 1348665 w 1486287"/>
              <a:gd name="connsiteY2" fmla="*/ 0 h 825713"/>
              <a:gd name="connsiteX3" fmla="*/ 1486287 w 1486287"/>
              <a:gd name="connsiteY3" fmla="*/ 137622 h 825713"/>
              <a:gd name="connsiteX4" fmla="*/ 1486287 w 1486287"/>
              <a:gd name="connsiteY4" fmla="*/ 688091 h 825713"/>
              <a:gd name="connsiteX5" fmla="*/ 1348665 w 1486287"/>
              <a:gd name="connsiteY5" fmla="*/ 825713 h 825713"/>
              <a:gd name="connsiteX6" fmla="*/ 137622 w 1486287"/>
              <a:gd name="connsiteY6" fmla="*/ 825713 h 825713"/>
              <a:gd name="connsiteX7" fmla="*/ 0 w 1486287"/>
              <a:gd name="connsiteY7" fmla="*/ 688091 h 825713"/>
              <a:gd name="connsiteX8" fmla="*/ 0 w 1486287"/>
              <a:gd name="connsiteY8" fmla="*/ 137622 h 82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6287" h="825713">
                <a:moveTo>
                  <a:pt x="0" y="137622"/>
                </a:moveTo>
                <a:cubicBezTo>
                  <a:pt x="0" y="61615"/>
                  <a:pt x="61615" y="0"/>
                  <a:pt x="137622" y="0"/>
                </a:cubicBezTo>
                <a:lnTo>
                  <a:pt x="1348665" y="0"/>
                </a:lnTo>
                <a:cubicBezTo>
                  <a:pt x="1424672" y="0"/>
                  <a:pt x="1486287" y="61615"/>
                  <a:pt x="1486287" y="137622"/>
                </a:cubicBezTo>
                <a:lnTo>
                  <a:pt x="1486287" y="688091"/>
                </a:lnTo>
                <a:cubicBezTo>
                  <a:pt x="1486287" y="764098"/>
                  <a:pt x="1424672" y="825713"/>
                  <a:pt x="1348665" y="825713"/>
                </a:cubicBezTo>
                <a:lnTo>
                  <a:pt x="137622" y="825713"/>
                </a:lnTo>
                <a:cubicBezTo>
                  <a:pt x="61615" y="825713"/>
                  <a:pt x="0" y="764098"/>
                  <a:pt x="0" y="688091"/>
                </a:cubicBezTo>
                <a:lnTo>
                  <a:pt x="0" y="137622"/>
                </a:ln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243" tIns="44243" rIns="44243" bIns="44243" numCol="1" spcCol="1270" anchor="ctr" anchorCtr="0">
            <a:noAutofit/>
          </a:bodyPr>
          <a:lstStyle/>
          <a:p>
            <a:pPr algn="ctr" defTabSz="33336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0D5C08-B3FC-A74B-98C4-7F5D0DF91439}"/>
              </a:ext>
            </a:extLst>
          </p:cNvPr>
          <p:cNvCxnSpPr>
            <a:cxnSpLocks/>
          </p:cNvCxnSpPr>
          <p:nvPr/>
        </p:nvCxnSpPr>
        <p:spPr>
          <a:xfrm flipH="1">
            <a:off x="2445257" y="3061837"/>
            <a:ext cx="45204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B0EBEC-1748-A540-BF83-A96C0209A01F}"/>
              </a:ext>
            </a:extLst>
          </p:cNvPr>
          <p:cNvCxnSpPr>
            <a:cxnSpLocks/>
          </p:cNvCxnSpPr>
          <p:nvPr/>
        </p:nvCxnSpPr>
        <p:spPr>
          <a:xfrm flipH="1">
            <a:off x="1299800" y="3656689"/>
            <a:ext cx="5665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39888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C80475B9-8D91-4641-8FE8-F12142A1E782}"/>
              </a:ext>
            </a:extLst>
          </p:cNvPr>
          <p:cNvSpPr txBox="1">
            <a:spLocks/>
          </p:cNvSpPr>
          <p:nvPr/>
        </p:nvSpPr>
        <p:spPr>
          <a:xfrm>
            <a:off x="141504" y="68394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altLang="ja-JP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路由器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3DD21-823D-E246-B129-0973A295164F}"/>
              </a:ext>
            </a:extLst>
          </p:cNvPr>
          <p:cNvSpPr txBox="1"/>
          <p:nvPr/>
        </p:nvSpPr>
        <p:spPr>
          <a:xfrm>
            <a:off x="141503" y="1252279"/>
            <a:ext cx="4835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访问</a:t>
            </a:r>
            <a:r>
              <a:rPr lang="en-US" altLang="ja-JP" dirty="0" err="1"/>
              <a:t>Productpage</a:t>
            </a:r>
            <a:r>
              <a:rPr lang="ja-JP" altLang="en-US"/>
              <a:t>的服务解析后</a:t>
            </a:r>
            <a:endParaRPr lang="en-US" altLang="ja-JP" dirty="0"/>
          </a:p>
          <a:p>
            <a:r>
              <a:rPr lang="ja-JP" altLang="en-US"/>
              <a:t>都会被拦截进</a:t>
            </a:r>
            <a:r>
              <a:rPr lang="en-US" altLang="ja-JP" dirty="0" err="1"/>
              <a:t>Virtual</a:t>
            </a:r>
            <a:r>
              <a:rPr lang="en-US" altLang="zh-CN" dirty="0" err="1"/>
              <a:t>Service</a:t>
            </a:r>
            <a:r>
              <a:rPr lang="zh-CN" altLang="en-US" dirty="0"/>
              <a:t>（</a:t>
            </a:r>
            <a:r>
              <a:rPr lang="ja-JP" altLang="en-US"/>
              <a:t>虚拟路由器</a:t>
            </a:r>
            <a:r>
              <a:rPr lang="zh-CN" altLang="en-US" dirty="0"/>
              <a:t>）</a:t>
            </a:r>
            <a:r>
              <a:rPr lang="ja-JP" altLang="en-US"/>
              <a:t>中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70538B-40DD-AC43-89CF-440E41C66E5D}"/>
              </a:ext>
            </a:extLst>
          </p:cNvPr>
          <p:cNvSpPr/>
          <p:nvPr/>
        </p:nvSpPr>
        <p:spPr>
          <a:xfrm>
            <a:off x="3765755" y="2626550"/>
            <a:ext cx="1435509" cy="197628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806178-F281-B448-86F2-CCA49CD8BADF}"/>
              </a:ext>
            </a:extLst>
          </p:cNvPr>
          <p:cNvSpPr/>
          <p:nvPr/>
        </p:nvSpPr>
        <p:spPr>
          <a:xfrm>
            <a:off x="197295" y="2084683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/>
              <a:t>virtualServiceName</a:t>
            </a:r>
            <a:r>
              <a:rPr lang="en-US" sz="1600" dirty="0"/>
              <a:t>: </a:t>
            </a:r>
            <a:r>
              <a:rPr lang="en-US" dirty="0">
                <a:solidFill>
                  <a:srgbClr val="FCB64C"/>
                </a:solidFill>
              </a:rPr>
              <a:t>	</a:t>
            </a:r>
            <a:r>
              <a:rPr lang="en-US" dirty="0" err="1">
                <a:solidFill>
                  <a:srgbClr val="FCB64C"/>
                </a:solidFill>
              </a:rPr>
              <a:t>review.prod.svc.cluster.local</a:t>
            </a:r>
            <a:endParaRPr lang="en-US" dirty="0">
              <a:solidFill>
                <a:srgbClr val="FCB64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3C05A-3956-EB40-8FC8-3ED528A5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805"/>
            <a:ext cx="9144000" cy="42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5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E638-F2BC-E140-9CA3-DB786881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05304" cy="857250"/>
          </a:xfrm>
        </p:spPr>
        <p:txBody>
          <a:bodyPr/>
          <a:lstStyle/>
          <a:p>
            <a:r>
              <a:rPr lang="zh-CN" altLang="en-US" dirty="0"/>
              <a:t>虚拟</a:t>
            </a:r>
            <a:r>
              <a:rPr lang="ja-JP" altLang="en-US"/>
              <a:t>路由器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F9608-5C2F-8A49-9059-37FE739EFCD9}"/>
              </a:ext>
            </a:extLst>
          </p:cNvPr>
          <p:cNvSpPr/>
          <p:nvPr/>
        </p:nvSpPr>
        <p:spPr>
          <a:xfrm>
            <a:off x="1753993" y="-273431"/>
            <a:ext cx="5211677" cy="3474452"/>
          </a:xfrm>
          <a:prstGeom prst="rect">
            <a:avLst/>
          </a:prstGeom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ED111-96B8-3E44-B4DC-6BF96A3B4D01}"/>
              </a:ext>
            </a:extLst>
          </p:cNvPr>
          <p:cNvSpPr/>
          <p:nvPr/>
        </p:nvSpPr>
        <p:spPr>
          <a:xfrm>
            <a:off x="6702484" y="765889"/>
            <a:ext cx="1018823" cy="4601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algn="ctr"/>
            <a:r>
              <a:rPr lang="en-US" altLang="zh-CN" sz="1200" dirty="0"/>
              <a:t>Service</a:t>
            </a:r>
            <a:r>
              <a:rPr lang="zh-CN" altLang="en-US" sz="1200" dirty="0"/>
              <a:t> </a:t>
            </a:r>
            <a:r>
              <a:rPr lang="en-US" altLang="zh-CN" sz="1200" dirty="0"/>
              <a:t>E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5E896-CAC3-BE43-9B58-5A3A720A028C}"/>
              </a:ext>
            </a:extLst>
          </p:cNvPr>
          <p:cNvSpPr/>
          <p:nvPr/>
        </p:nvSpPr>
        <p:spPr>
          <a:xfrm>
            <a:off x="162873" y="658717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apiVersion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appmesh.k8s.aws/v1beta1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kind: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VirtualService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metadata: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name: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review.prod.svc.cluster.local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namespace: prod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spec: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meshName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dj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-app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virtualRouter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name: review-router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routes: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- name: review-route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http: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match: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prefix: /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action: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weightedTargets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-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virtualNodeName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review-v1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weight: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50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-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virtualNodeName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review-v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2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weight: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50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9D16B3-FA53-4E44-A1F0-6FC0BCBC0230}"/>
              </a:ext>
            </a:extLst>
          </p:cNvPr>
          <p:cNvSpPr/>
          <p:nvPr/>
        </p:nvSpPr>
        <p:spPr>
          <a:xfrm>
            <a:off x="6712017" y="2111565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Router</a:t>
            </a:r>
            <a:endParaRPr lang="en-US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97ADB6-E425-EF4D-BD6E-577F3DF2086F}"/>
              </a:ext>
            </a:extLst>
          </p:cNvPr>
          <p:cNvCxnSpPr>
            <a:cxnSpLocks/>
          </p:cNvCxnSpPr>
          <p:nvPr/>
        </p:nvCxnSpPr>
        <p:spPr>
          <a:xfrm flipH="1">
            <a:off x="1966162" y="2317323"/>
            <a:ext cx="47014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ECF12E-08FE-A647-808F-E5BBD56B5A45}"/>
              </a:ext>
            </a:extLst>
          </p:cNvPr>
          <p:cNvCxnSpPr>
            <a:cxnSpLocks/>
          </p:cNvCxnSpPr>
          <p:nvPr/>
        </p:nvCxnSpPr>
        <p:spPr>
          <a:xfrm flipH="1">
            <a:off x="1227302" y="2794187"/>
            <a:ext cx="54403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71655-41EF-6D40-9F64-046770C8D7C9}"/>
              </a:ext>
            </a:extLst>
          </p:cNvPr>
          <p:cNvSpPr/>
          <p:nvPr/>
        </p:nvSpPr>
        <p:spPr>
          <a:xfrm>
            <a:off x="6702485" y="3548200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r>
              <a:rPr lang="zh-CN" altLang="en-US" sz="1200" dirty="0"/>
              <a:t> </a:t>
            </a:r>
            <a:r>
              <a:rPr lang="en-US" altLang="zh-CN" sz="1200" dirty="0"/>
              <a:t>rule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BADCF-ABF0-0441-A206-5462EB72B0A1}"/>
              </a:ext>
            </a:extLst>
          </p:cNvPr>
          <p:cNvSpPr/>
          <p:nvPr/>
        </p:nvSpPr>
        <p:spPr>
          <a:xfrm>
            <a:off x="6702486" y="2628231"/>
            <a:ext cx="101882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Route</a:t>
            </a:r>
            <a:endParaRPr lang="en-US" sz="12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BBBE8F-7CE0-EF4D-AB22-639FE47B4F4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851841" y="3778293"/>
            <a:ext cx="48506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3D430C-5CC4-9E42-A372-A183B40F4EBA}"/>
              </a:ext>
            </a:extLst>
          </p:cNvPr>
          <p:cNvCxnSpPr>
            <a:cxnSpLocks/>
          </p:cNvCxnSpPr>
          <p:nvPr/>
        </p:nvCxnSpPr>
        <p:spPr>
          <a:xfrm flipH="1">
            <a:off x="2448874" y="995981"/>
            <a:ext cx="4148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3836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7338A1-7B43-EE41-A078-F28EB3B5E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805"/>
            <a:ext cx="9144000" cy="421588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70538B-40DD-AC43-89CF-440E41C66E5D}"/>
              </a:ext>
            </a:extLst>
          </p:cNvPr>
          <p:cNvSpPr/>
          <p:nvPr/>
        </p:nvSpPr>
        <p:spPr>
          <a:xfrm>
            <a:off x="5417432" y="340990"/>
            <a:ext cx="646331" cy="378677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11A7E-2446-174F-888C-BB156067C32F}"/>
              </a:ext>
            </a:extLst>
          </p:cNvPr>
          <p:cNvSpPr/>
          <p:nvPr/>
        </p:nvSpPr>
        <p:spPr>
          <a:xfrm>
            <a:off x="690716" y="886182"/>
            <a:ext cx="61500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weightedTargets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-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virtualNodeName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review-v1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weight: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50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-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virtualNodeName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review-v</a:t>
            </a:r>
            <a:r>
              <a:rPr lang="en-US" altLang="zh-CN" sz="1400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endParaRPr lang="en-US" sz="1400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weight: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50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3A331-1EF8-D54B-BC25-97300DE9DCF7}"/>
              </a:ext>
            </a:extLst>
          </p:cNvPr>
          <p:cNvSpPr txBox="1"/>
          <p:nvPr/>
        </p:nvSpPr>
        <p:spPr>
          <a:xfrm>
            <a:off x="5545672" y="2061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BF213-1D9D-F14C-82AA-FC6DE1599150}"/>
              </a:ext>
            </a:extLst>
          </p:cNvPr>
          <p:cNvSpPr txBox="1"/>
          <p:nvPr/>
        </p:nvSpPr>
        <p:spPr>
          <a:xfrm>
            <a:off x="5520950" y="6706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50%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EBE25E-AC25-FE49-AC2A-83658DFA2CED}"/>
              </a:ext>
            </a:extLst>
          </p:cNvPr>
          <p:cNvCxnSpPr>
            <a:cxnSpLocks/>
          </p:cNvCxnSpPr>
          <p:nvPr/>
        </p:nvCxnSpPr>
        <p:spPr>
          <a:xfrm flipH="1">
            <a:off x="4080294" y="847275"/>
            <a:ext cx="1465378" cy="399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EF3F12-C535-984C-A4B3-76358E72D63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080294" y="1727869"/>
            <a:ext cx="1465378" cy="5187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4AA047-C494-E74D-A872-E78FE34816AD}"/>
              </a:ext>
            </a:extLst>
          </p:cNvPr>
          <p:cNvSpPr txBox="1"/>
          <p:nvPr/>
        </p:nvSpPr>
        <p:spPr>
          <a:xfrm>
            <a:off x="5545672" y="349611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0%</a:t>
            </a:r>
            <a:endParaRPr lang="en-US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7D47DD9E-8790-414D-8DC5-FEEB1A688EA6}"/>
              </a:ext>
            </a:extLst>
          </p:cNvPr>
          <p:cNvSpPr txBox="1">
            <a:spLocks/>
          </p:cNvSpPr>
          <p:nvPr/>
        </p:nvSpPr>
        <p:spPr>
          <a:xfrm>
            <a:off x="141504" y="68394"/>
            <a:ext cx="8205304" cy="545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192850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Route (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路由</a:t>
            </a:r>
            <a:r>
              <a:rPr 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ja-JP" altLang="en-US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endParaRPr 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3621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A8AA-D238-F34D-A531-EA706382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05304" cy="857250"/>
          </a:xfrm>
        </p:spPr>
        <p:txBody>
          <a:bodyPr/>
          <a:lstStyle/>
          <a:p>
            <a:r>
              <a:rPr lang="ja-JP" altLang="en-US"/>
              <a:t>所有都是</a:t>
            </a:r>
            <a:r>
              <a:rPr lang="en-US" altLang="ja-JP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CD58C6-F718-FD49-878F-F1BCED348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1" y="265676"/>
            <a:ext cx="7895303" cy="41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2108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A8AA-D238-F34D-A531-EA706382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05304" cy="857250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命令行中查看结果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6CC5B-12D9-8142-A686-59724EA50C94}"/>
              </a:ext>
            </a:extLst>
          </p:cNvPr>
          <p:cNvSpPr/>
          <p:nvPr/>
        </p:nvSpPr>
        <p:spPr>
          <a:xfrm>
            <a:off x="344129" y="525036"/>
            <a:ext cx="672034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[ec2-user@**]$ </a:t>
            </a:r>
            <a:r>
              <a:rPr lang="en-US" sz="1000" dirty="0" err="1"/>
              <a:t>kubectl</a:t>
            </a:r>
            <a:r>
              <a:rPr lang="en-US" sz="1000" dirty="0"/>
              <a:t> get all -</a:t>
            </a:r>
            <a:r>
              <a:rPr lang="en-US" sz="1000" dirty="0" err="1"/>
              <a:t>nprod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NAME                           TYPE        CLUSTER-IP       EXTERNAL-IP   PORT(S)    AGE</a:t>
            </a:r>
          </a:p>
          <a:p>
            <a:r>
              <a:rPr lang="en-US" sz="1000" dirty="0"/>
              <a:t>service/</a:t>
            </a:r>
            <a:r>
              <a:rPr lang="en-US" sz="1000" dirty="0" err="1"/>
              <a:t>productpage</a:t>
            </a:r>
            <a:r>
              <a:rPr lang="en-US" sz="1000" dirty="0"/>
              <a:t>        </a:t>
            </a:r>
            <a:r>
              <a:rPr lang="en-US" sz="1000" dirty="0" err="1"/>
              <a:t>ClusterIP</a:t>
            </a:r>
            <a:r>
              <a:rPr lang="en-US" sz="1000" dirty="0"/>
              <a:t>   172.20.116.40    &lt;none&gt;        9080/TCP   20h</a:t>
            </a:r>
          </a:p>
          <a:p>
            <a:r>
              <a:rPr lang="en-US" sz="1000" dirty="0"/>
              <a:t>service/review                  </a:t>
            </a:r>
            <a:r>
              <a:rPr lang="en-US" sz="1000" dirty="0" err="1"/>
              <a:t>ClusterIP</a:t>
            </a:r>
            <a:r>
              <a:rPr lang="en-US" sz="1000" dirty="0"/>
              <a:t>   172.20.7.33       &lt;none&gt;        9080/TCP   19h</a:t>
            </a:r>
          </a:p>
          <a:p>
            <a:r>
              <a:rPr lang="en-US" sz="1000" dirty="0"/>
              <a:t>service/review-v1             </a:t>
            </a:r>
            <a:r>
              <a:rPr lang="en-US" sz="1000" dirty="0" err="1"/>
              <a:t>ClusterIP</a:t>
            </a:r>
            <a:r>
              <a:rPr lang="en-US" sz="1000" dirty="0"/>
              <a:t>   172.20.29.50     &lt;none&gt;        9080/TCP   20h</a:t>
            </a:r>
          </a:p>
          <a:p>
            <a:r>
              <a:rPr lang="en-US" sz="1000" dirty="0"/>
              <a:t>service/review-v2             </a:t>
            </a:r>
            <a:r>
              <a:rPr lang="en-US" sz="1000" dirty="0" err="1"/>
              <a:t>ClusterIP</a:t>
            </a:r>
            <a:r>
              <a:rPr lang="en-US" sz="1000" dirty="0"/>
              <a:t>   172.20.164.210   &lt;none&gt;        9080/TCP   19h</a:t>
            </a:r>
          </a:p>
          <a:p>
            <a:r>
              <a:rPr lang="en-US" sz="1000" dirty="0"/>
              <a:t>service/review-v3             </a:t>
            </a:r>
            <a:r>
              <a:rPr lang="en-US" sz="1000" dirty="0" err="1"/>
              <a:t>ClusterIP</a:t>
            </a:r>
            <a:r>
              <a:rPr lang="en-US" sz="1000" dirty="0"/>
              <a:t>   172.20.182.126   &lt;none&gt;        9080/TCP   19h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NAME                        READY   UP-TO-DATE   AVAILABLE   AGE</a:t>
            </a:r>
          </a:p>
          <a:p>
            <a:r>
              <a:rPr lang="en-US" sz="1000" dirty="0" err="1"/>
              <a:t>deployment.apps</a:t>
            </a:r>
            <a:r>
              <a:rPr lang="en-US" sz="1000" dirty="0"/>
              <a:t>/</a:t>
            </a:r>
            <a:r>
              <a:rPr lang="en-US" sz="1000" dirty="0" err="1"/>
              <a:t>productpage</a:t>
            </a:r>
            <a:r>
              <a:rPr lang="en-US" sz="1000" dirty="0"/>
              <a:t>  1/1     1            1           20h</a:t>
            </a:r>
          </a:p>
          <a:p>
            <a:r>
              <a:rPr lang="en-US" sz="1000" dirty="0" err="1"/>
              <a:t>deployment.apps</a:t>
            </a:r>
            <a:r>
              <a:rPr lang="en-US" sz="1000" dirty="0"/>
              <a:t>/review-v1      1/1     1            1           20h</a:t>
            </a:r>
          </a:p>
          <a:p>
            <a:r>
              <a:rPr lang="en-US" sz="1000" dirty="0" err="1"/>
              <a:t>deployment.apps</a:t>
            </a:r>
            <a:r>
              <a:rPr lang="en-US" sz="1000" dirty="0"/>
              <a:t>/review-v2      1/1     1            1           19h</a:t>
            </a:r>
          </a:p>
          <a:p>
            <a:r>
              <a:rPr lang="en-US" sz="1000" dirty="0" err="1"/>
              <a:t>deployment.apps</a:t>
            </a:r>
            <a:r>
              <a:rPr lang="en-US" sz="1000" dirty="0"/>
              <a:t>/review-v3      1/1     1            1           20h</a:t>
            </a:r>
          </a:p>
          <a:p>
            <a:endParaRPr lang="en-US" sz="1000" dirty="0"/>
          </a:p>
          <a:p>
            <a:r>
              <a:rPr lang="en-US" sz="1000" dirty="0"/>
              <a:t>NAME                                                             AGE</a:t>
            </a:r>
          </a:p>
          <a:p>
            <a:r>
              <a:rPr lang="en-US" sz="1000" dirty="0"/>
              <a:t>virtualnode.appmesh.k8s.aws/</a:t>
            </a:r>
            <a:r>
              <a:rPr lang="en-US" sz="1000" dirty="0" err="1"/>
              <a:t>productpage</a:t>
            </a:r>
            <a:r>
              <a:rPr lang="en-US" sz="1000" dirty="0"/>
              <a:t>     19h</a:t>
            </a:r>
          </a:p>
          <a:p>
            <a:r>
              <a:rPr lang="en-US" sz="1000" dirty="0"/>
              <a:t>virtualnode.appmesh.k8s.aws/review              19h</a:t>
            </a:r>
          </a:p>
          <a:p>
            <a:r>
              <a:rPr lang="en-US" sz="1000" dirty="0"/>
              <a:t>virtualnode.appmesh.k8s.aws/review-v1         19h</a:t>
            </a:r>
          </a:p>
          <a:p>
            <a:r>
              <a:rPr lang="en-US" sz="1000" dirty="0"/>
              <a:t>virtualnode.appmesh.k8s.aws/review-v2         19h</a:t>
            </a:r>
          </a:p>
          <a:p>
            <a:r>
              <a:rPr lang="en-US" sz="1000" dirty="0"/>
              <a:t>virtualnode.appmesh.k8s.aws/review-v3         19h</a:t>
            </a:r>
          </a:p>
          <a:p>
            <a:endParaRPr lang="en-US" sz="1000" dirty="0"/>
          </a:p>
          <a:p>
            <a:r>
              <a:rPr lang="en-US" sz="1000" dirty="0"/>
              <a:t>NAME                                                                                         AGE</a:t>
            </a:r>
          </a:p>
          <a:p>
            <a:r>
              <a:rPr lang="en-US" sz="1000" dirty="0"/>
              <a:t>virtualservice.appmesh.k8s.aws/</a:t>
            </a:r>
            <a:r>
              <a:rPr lang="en-US" sz="1000" dirty="0" err="1"/>
              <a:t>review.prod.svc.cluster.local</a:t>
            </a:r>
            <a:r>
              <a:rPr lang="en-US" sz="1000" dirty="0"/>
              <a:t>  19h</a:t>
            </a:r>
          </a:p>
          <a:p>
            <a:r>
              <a:rPr lang="en-US" sz="1000" dirty="0"/>
              <a:t>virtualservice.appmesh.k8s.aws/</a:t>
            </a:r>
            <a:r>
              <a:rPr lang="en-US" sz="1000" dirty="0" err="1"/>
              <a:t>metal.prod.svc.cluster.local</a:t>
            </a:r>
            <a:r>
              <a:rPr lang="en-US" sz="1000" dirty="0"/>
              <a:t>    19h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A52A0E-7ED7-9D41-908D-3465FD133D88}"/>
              </a:ext>
            </a:extLst>
          </p:cNvPr>
          <p:cNvCxnSpPr>
            <a:cxnSpLocks/>
          </p:cNvCxnSpPr>
          <p:nvPr/>
        </p:nvCxnSpPr>
        <p:spPr>
          <a:xfrm flipH="1">
            <a:off x="3503846" y="3516859"/>
            <a:ext cx="30542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AA4D01-DBB8-624A-B649-9E0E14059B36}"/>
              </a:ext>
            </a:extLst>
          </p:cNvPr>
          <p:cNvCxnSpPr>
            <a:cxnSpLocks/>
          </p:cNvCxnSpPr>
          <p:nvPr/>
        </p:nvCxnSpPr>
        <p:spPr>
          <a:xfrm flipH="1">
            <a:off x="4236349" y="4337852"/>
            <a:ext cx="23217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62BD798-9A91-EF4D-8C34-743D6A809283}"/>
              </a:ext>
            </a:extLst>
          </p:cNvPr>
          <p:cNvSpPr/>
          <p:nvPr/>
        </p:nvSpPr>
        <p:spPr>
          <a:xfrm>
            <a:off x="6899194" y="3286766"/>
            <a:ext cx="1523803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 Node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393565-1DCE-EC41-84BE-BB7335DB6C0C}"/>
              </a:ext>
            </a:extLst>
          </p:cNvPr>
          <p:cNvSpPr/>
          <p:nvPr/>
        </p:nvSpPr>
        <p:spPr>
          <a:xfrm>
            <a:off x="6846785" y="4107759"/>
            <a:ext cx="1576212" cy="4601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Virtual Service</a:t>
            </a:r>
          </a:p>
          <a:p>
            <a:pPr algn="ctr"/>
            <a:r>
              <a:rPr lang="en-US" sz="1200" dirty="0"/>
              <a:t>( </a:t>
            </a:r>
            <a:r>
              <a:rPr lang="ja-JP" altLang="en-US" sz="1200"/>
              <a:t>虚拟路由器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89895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A8AA-D238-F34D-A531-EA706382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05304" cy="857250"/>
          </a:xfrm>
        </p:spPr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App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mesh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controller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和自动注入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104BA-9251-FF47-94BF-EEFD1A96C09B}"/>
              </a:ext>
            </a:extLst>
          </p:cNvPr>
          <p:cNvSpPr/>
          <p:nvPr/>
        </p:nvSpPr>
        <p:spPr>
          <a:xfrm>
            <a:off x="199103" y="986700"/>
            <a:ext cx="87457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[ec2-user@ip-10-1-1-239 4_create_initial_mesh_components]$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kubectl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get all -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nappmesh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-system</a:t>
            </a:r>
            <a:b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                                  READY   UP-TO-DATE   AVAILABLE   AGE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deployment.apps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/app-mesh-controller   1/1     1            1           29h</a:t>
            </a:r>
            <a:b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                          AGE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mesh.appmesh.k8s.aws/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dj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-app   20h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[ec2-user@ip-10-1-1-239 4_create_initial_mesh_components]$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kubectl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get all -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nappmesh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-inject</a:t>
            </a:r>
            <a:b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                          TYPE        CLUSTER-IP      EXTERNAL-IP   PORT(S)   AGE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service/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aws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-app-mesh-inject  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ClusterIP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  172.20.58.204   &lt;none&gt;        443/TCP   20h</a:t>
            </a:r>
          </a:p>
          <a:p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                                  READY   UP-TO-DATE   AVAILABLE   AGE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deployment.apps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aws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-app-mesh-inject   1/1     1            1           20h</a:t>
            </a:r>
          </a:p>
          <a:p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                          AGE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mesh.appmesh.k8s.aws/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dj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-app   20h</a:t>
            </a:r>
            <a:endParaRPr lang="en-US" sz="1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7A52A0-639F-9343-96C1-98A2C0D8AF64}"/>
              </a:ext>
            </a:extLst>
          </p:cNvPr>
          <p:cNvCxnSpPr>
            <a:cxnSpLocks/>
          </p:cNvCxnSpPr>
          <p:nvPr/>
        </p:nvCxnSpPr>
        <p:spPr>
          <a:xfrm flipH="1">
            <a:off x="5030981" y="1786381"/>
            <a:ext cx="2638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3454F4-4048-084B-9D2B-A15E653E0D67}"/>
              </a:ext>
            </a:extLst>
          </p:cNvPr>
          <p:cNvCxnSpPr>
            <a:cxnSpLocks/>
          </p:cNvCxnSpPr>
          <p:nvPr/>
        </p:nvCxnSpPr>
        <p:spPr>
          <a:xfrm flipH="1">
            <a:off x="4855782" y="3561103"/>
            <a:ext cx="2813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31ED8-D471-B84D-8E47-B11D29DB2735}"/>
              </a:ext>
            </a:extLst>
          </p:cNvPr>
          <p:cNvSpPr/>
          <p:nvPr/>
        </p:nvSpPr>
        <p:spPr>
          <a:xfrm>
            <a:off x="7669161" y="1278654"/>
            <a:ext cx="1395984" cy="101545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Controller</a:t>
            </a:r>
            <a:r>
              <a:rPr lang="zh-CN" altLang="en-US" sz="1200" dirty="0"/>
              <a:t> </a:t>
            </a:r>
            <a:r>
              <a:rPr lang="ja-JP" altLang="en-US" sz="1200"/>
              <a:t>控制</a:t>
            </a:r>
            <a:r>
              <a:rPr lang="zh-CN" altLang="en-US" sz="1200" dirty="0"/>
              <a:t> </a:t>
            </a:r>
            <a:r>
              <a:rPr lang="en-US" altLang="zh-CN" sz="1200" dirty="0" err="1"/>
              <a:t>Appmesh</a:t>
            </a:r>
            <a:r>
              <a:rPr lang="ja-JP" altLang="en-US" sz="1200"/>
              <a:t>相关的资源处于期望的状态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CE5891-D95B-4D43-8076-E7238E47E38B}"/>
              </a:ext>
            </a:extLst>
          </p:cNvPr>
          <p:cNvSpPr/>
          <p:nvPr/>
        </p:nvSpPr>
        <p:spPr>
          <a:xfrm>
            <a:off x="7669161" y="2959338"/>
            <a:ext cx="1395984" cy="101545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Injector</a:t>
            </a:r>
            <a:r>
              <a:rPr lang="ja-JP" altLang="en-US" sz="1200"/>
              <a:t>确保新加入的</a:t>
            </a:r>
            <a:r>
              <a:rPr lang="en-US" altLang="ja-JP" sz="1200" dirty="0"/>
              <a:t>pod</a:t>
            </a:r>
            <a:r>
              <a:rPr lang="ja-JP" altLang="en-US" sz="1200"/>
              <a:t>自动加入</a:t>
            </a:r>
            <a:r>
              <a:rPr lang="en-US" altLang="ja-JP" sz="1200" dirty="0"/>
              <a:t>mesh</a:t>
            </a:r>
            <a:r>
              <a:rPr lang="ja-JP" altLang="en-US" sz="1200"/>
              <a:t>集群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09182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0288E-5C87-A647-B3AA-EC4E3BAC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0" y="34605"/>
            <a:ext cx="8741880" cy="674749"/>
          </a:xfrm>
        </p:spPr>
        <p:txBody>
          <a:bodyPr/>
          <a:lstStyle/>
          <a:p>
            <a:r>
              <a:rPr lang="en-US" sz="2400" dirty="0"/>
              <a:t>App Mesh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Kubernetes</a:t>
            </a:r>
            <a:br>
              <a:rPr lang="en-US" altLang="zh-CN" sz="2400" dirty="0"/>
            </a:br>
            <a:endParaRPr 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AD6936-6F68-F042-ADAB-CA8AC1A33AD7}"/>
              </a:ext>
            </a:extLst>
          </p:cNvPr>
          <p:cNvSpPr txBox="1"/>
          <p:nvPr/>
        </p:nvSpPr>
        <p:spPr>
          <a:xfrm>
            <a:off x="3012735" y="709354"/>
            <a:ext cx="6020451" cy="4305281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b="1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部署</a:t>
            </a:r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App</a:t>
            </a:r>
            <a:r>
              <a:rPr lang="zh-CN" altLang="en-US" sz="1600" b="1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Mesh</a:t>
            </a:r>
            <a:r>
              <a:rPr lang="zh-CN" altLang="en-US" sz="1600" b="1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</a:t>
            </a:r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ler</a:t>
            </a:r>
          </a:p>
          <a:p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https://github.com/aws/aws-app-mesh-controller-for-k8s</a:t>
            </a:r>
            <a:endParaRPr lang="en-US" sz="1400" b="1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创建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CRD,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部署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Controller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Pod</a:t>
            </a:r>
          </a:p>
          <a:p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用于</a:t>
            </a:r>
            <a:r>
              <a:rPr lang="en-US" sz="1400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管理</a:t>
            </a:r>
            <a:r>
              <a:rPr lang="en-US" altLang="zh-CN" sz="1400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Sidecar</a:t>
            </a:r>
            <a:r>
              <a:rPr lang="en-US" sz="1400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代理和配置分发</a:t>
            </a:r>
            <a:endParaRPr lang="en-US" altLang="zh-CN" sz="1400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在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K8S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中创建</a:t>
            </a:r>
            <a:r>
              <a:rPr lang="en-US" altLang="zh-CN" sz="1400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VirtualService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VirtualRouter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VirtualNode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自动同步至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Mesh</a:t>
            </a:r>
          </a:p>
          <a:p>
            <a:endParaRPr lang="en-US" sz="1400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</a:t>
            </a:r>
            <a:r>
              <a:rPr lang="zh-CN" altLang="en-US" sz="1600" b="1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部署</a:t>
            </a:r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</a:t>
            </a:r>
            <a:r>
              <a:rPr lang="zh-CN" altLang="en-US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Mesh</a:t>
            </a:r>
            <a:r>
              <a:rPr lang="zh-CN" altLang="en-US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Injector(Pod)</a:t>
            </a:r>
            <a:r>
              <a:rPr lang="en-US" sz="14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lang="en-US" sz="14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https://github.com/aws/aws-app-mesh-inject</a:t>
            </a:r>
            <a:endParaRPr lang="en-US" altLang="zh-CN" sz="1400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Add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Label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namespace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s: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</a:t>
            </a:r>
            <a:r>
              <a:rPr lang="en-US" sz="1400" dirty="0"/>
              <a:t>appmesh.k8s.aws/</a:t>
            </a:r>
            <a:r>
              <a:rPr lang="en-US" sz="1400" dirty="0" err="1"/>
              <a:t>sidecarInjectorWebhook</a:t>
            </a:r>
            <a:r>
              <a:rPr lang="en-US" sz="1400" dirty="0"/>
              <a:t>=enabled</a:t>
            </a:r>
          </a:p>
          <a:p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lang="zh-CN" alt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APPMESH_NAME: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&lt;your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mesh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name&gt;</a:t>
            </a:r>
          </a:p>
          <a:p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inject-</a:t>
            </a:r>
            <a:r>
              <a:rPr lang="en-US" altLang="zh-CN" sz="1400" i="1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xray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-sidecar=true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|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false</a:t>
            </a:r>
          </a:p>
          <a:p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enable-stats-tags= true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|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false</a:t>
            </a:r>
          </a:p>
          <a:p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enable-</a:t>
            </a:r>
            <a:r>
              <a:rPr lang="en-US" altLang="zh-CN" sz="1400" i="1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statsd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=true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|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false</a:t>
            </a:r>
          </a:p>
          <a:p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inject-</a:t>
            </a:r>
            <a:r>
              <a:rPr lang="en-US" altLang="zh-CN" sz="1400" i="1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statsd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-exporter-sidecar=true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|</a:t>
            </a:r>
            <a:r>
              <a:rPr lang="zh-CN" altLang="en-US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400" i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false</a:t>
            </a:r>
          </a:p>
          <a:p>
            <a:pPr>
              <a:lnSpc>
                <a:spcPct val="90000"/>
              </a:lnSpc>
              <a:spcAft>
                <a:spcPts val="1125"/>
              </a:spcAft>
            </a:pPr>
            <a:endParaRPr lang="en-US" altLang="zh-CN" b="1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</a:t>
            </a:r>
            <a:r>
              <a:rPr lang="zh-CN" altLang="en-US" sz="1600" b="1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配置</a:t>
            </a:r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</a:t>
            </a:r>
            <a:r>
              <a:rPr lang="zh-CN" altLang="en-US" sz="1600" b="1" dirty="0">
                <a:solidFill>
                  <a:srgbClr val="414042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1600" b="1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Mesh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C7BA97-BDCB-0549-91E7-E2FDF414C376}"/>
              </a:ext>
            </a:extLst>
          </p:cNvPr>
          <p:cNvGrpSpPr/>
          <p:nvPr/>
        </p:nvGrpSpPr>
        <p:grpSpPr>
          <a:xfrm>
            <a:off x="81160" y="1500378"/>
            <a:ext cx="2792816" cy="2019168"/>
            <a:chOff x="161103" y="1517631"/>
            <a:chExt cx="3977428" cy="28756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522A06-E83C-0A41-9C7F-09D171378998}"/>
                </a:ext>
              </a:extLst>
            </p:cNvPr>
            <p:cNvSpPr txBox="1"/>
            <p:nvPr/>
          </p:nvSpPr>
          <p:spPr>
            <a:xfrm>
              <a:off x="2930552" y="3448831"/>
              <a:ext cx="1207979" cy="696936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defTabSz="685799">
                <a:lnSpc>
                  <a:spcPct val="90000"/>
                </a:lnSpc>
                <a:buSzPct val="90000"/>
              </a:pPr>
              <a:r>
                <a:rPr lang="en-US" sz="1100" dirty="0">
                  <a:solidFill>
                    <a:srgbClr val="414042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Service </a:t>
              </a:r>
            </a:p>
            <a:p>
              <a:pPr defTabSz="685799">
                <a:lnSpc>
                  <a:spcPct val="90000"/>
                </a:lnSpc>
                <a:buSzPct val="90000"/>
              </a:pPr>
              <a:r>
                <a:rPr lang="en-US" sz="1100" dirty="0">
                  <a:solidFill>
                    <a:srgbClr val="414042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team B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05416C-7597-F343-95F7-74D97B212F31}"/>
                </a:ext>
              </a:extLst>
            </p:cNvPr>
            <p:cNvSpPr/>
            <p:nvPr/>
          </p:nvSpPr>
          <p:spPr>
            <a:xfrm flipH="1">
              <a:off x="2992310" y="2635701"/>
              <a:ext cx="864488" cy="83873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en-US" sz="1400" kern="0" dirty="0">
                <a:solidFill>
                  <a:srgbClr val="414042"/>
                </a:solidFill>
                <a:latin typeface="Arial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842C7F-2968-8E48-AE32-87131E376709}"/>
                </a:ext>
              </a:extLst>
            </p:cNvPr>
            <p:cNvCxnSpPr>
              <a:cxnSpLocks/>
            </p:cNvCxnSpPr>
            <p:nvPr/>
          </p:nvCxnSpPr>
          <p:spPr>
            <a:xfrm>
              <a:off x="1354749" y="3050949"/>
              <a:ext cx="1358783" cy="0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tailEnd type="arrow" w="med" len="sm"/>
            </a:ln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6381D2-31A9-0D4E-B832-2B86AA373064}"/>
                </a:ext>
              </a:extLst>
            </p:cNvPr>
            <p:cNvSpPr txBox="1"/>
            <p:nvPr/>
          </p:nvSpPr>
          <p:spPr>
            <a:xfrm>
              <a:off x="3265805" y="2824239"/>
              <a:ext cx="317500" cy="499689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125"/>
                </a:spcAft>
              </a:pPr>
              <a:r>
                <a:rPr lang="en-US" sz="1200" dirty="0">
                  <a:solidFill>
                    <a:srgbClr val="414042"/>
                  </a:solidFill>
                </a:rPr>
                <a:t>B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5051420-CA03-0849-B52B-63353D2602B2}"/>
                </a:ext>
              </a:extLst>
            </p:cNvPr>
            <p:cNvGrpSpPr/>
            <p:nvPr/>
          </p:nvGrpSpPr>
          <p:grpSpPr>
            <a:xfrm>
              <a:off x="232014" y="2635700"/>
              <a:ext cx="854975" cy="854975"/>
              <a:chOff x="2112141" y="5577363"/>
              <a:chExt cx="1367960" cy="136796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DD06AF7-C474-DF4A-9E66-A1DDEFD597B8}"/>
                  </a:ext>
                </a:extLst>
              </p:cNvPr>
              <p:cNvSpPr/>
              <p:nvPr/>
            </p:nvSpPr>
            <p:spPr>
              <a:xfrm flipH="1">
                <a:off x="2112141" y="5577363"/>
                <a:ext cx="1367960" cy="1367960"/>
              </a:xfrm>
              <a:prstGeom prst="ellipse">
                <a:avLst/>
              </a:prstGeom>
              <a:solidFill>
                <a:schemeClr val="bg2"/>
              </a:solidFill>
              <a:ln w="19050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en-US" sz="1400" kern="0" dirty="0">
                  <a:solidFill>
                    <a:srgbClr val="414042"/>
                  </a:solidFill>
                  <a:latin typeface="Arial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8C10BF-54E8-7941-A011-42FD49D30010}"/>
                  </a:ext>
                </a:extLst>
              </p:cNvPr>
              <p:cNvSpPr txBox="1"/>
              <p:nvPr/>
            </p:nvSpPr>
            <p:spPr>
              <a:xfrm>
                <a:off x="2501596" y="5923742"/>
                <a:ext cx="508000" cy="799502"/>
              </a:xfrm>
              <a:prstGeom prst="rect">
                <a:avLst/>
              </a:prstGeom>
              <a:noFill/>
            </p:spPr>
            <p:txBody>
              <a:bodyPr wrap="square" lIns="114300" tIns="91440" rIns="11430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125"/>
                  </a:spcAft>
                </a:pPr>
                <a:endParaRPr lang="en-US" sz="1200" dirty="0">
                  <a:solidFill>
                    <a:srgbClr val="414042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37A66B-ED9D-B947-B902-263061ED93C5}"/>
                  </a:ext>
                </a:extLst>
              </p:cNvPr>
              <p:cNvSpPr txBox="1"/>
              <p:nvPr/>
            </p:nvSpPr>
            <p:spPr>
              <a:xfrm>
                <a:off x="2476595" y="5923742"/>
                <a:ext cx="319525" cy="799502"/>
              </a:xfrm>
              <a:prstGeom prst="rect">
                <a:avLst/>
              </a:prstGeom>
              <a:noFill/>
            </p:spPr>
            <p:txBody>
              <a:bodyPr wrap="square" lIns="114300" tIns="91440" rIns="11430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125"/>
                  </a:spcAft>
                </a:pPr>
                <a:r>
                  <a:rPr lang="en-US" sz="1200" dirty="0">
                    <a:solidFill>
                      <a:srgbClr val="414042"/>
                    </a:solidFill>
                  </a:rPr>
                  <a:t>A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238956-6410-3C4C-99D9-0D7C04060DB1}"/>
                </a:ext>
              </a:extLst>
            </p:cNvPr>
            <p:cNvSpPr txBox="1"/>
            <p:nvPr/>
          </p:nvSpPr>
          <p:spPr>
            <a:xfrm>
              <a:off x="1513040" y="2808920"/>
              <a:ext cx="941120" cy="2741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600" dirty="0">
                  <a:solidFill>
                    <a:srgbClr val="414042"/>
                  </a:solidFill>
                </a:rPr>
                <a:t>HTTP / TCP</a:t>
              </a:r>
              <a:endParaRPr lang="en-US" sz="1600" dirty="0">
                <a:solidFill>
                  <a:srgbClr val="414042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D1BD9F0-5F0D-3749-ABA0-ED609BC66F8E}"/>
                </a:ext>
              </a:extLst>
            </p:cNvPr>
            <p:cNvGrpSpPr/>
            <p:nvPr/>
          </p:nvGrpSpPr>
          <p:grpSpPr>
            <a:xfrm>
              <a:off x="424554" y="4046196"/>
              <a:ext cx="469893" cy="347061"/>
              <a:chOff x="9111994" y="386912"/>
              <a:chExt cx="499349" cy="352618"/>
            </a:xfrm>
          </p:grpSpPr>
          <p:sp>
            <p:nvSpPr>
              <p:cNvPr id="37" name="Freeform: Shape 159">
                <a:extLst>
                  <a:ext uri="{FF2B5EF4-FFF2-40B4-BE49-F238E27FC236}">
                    <a16:creationId xmlns:a16="http://schemas.microsoft.com/office/drawing/2014/main" id="{D79B2208-FDEE-D046-B6B8-101C8E5D07C0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  <p:sp>
            <p:nvSpPr>
              <p:cNvPr id="38" name="Freeform: Shape 160">
                <a:extLst>
                  <a:ext uri="{FF2B5EF4-FFF2-40B4-BE49-F238E27FC236}">
                    <a16:creationId xmlns:a16="http://schemas.microsoft.com/office/drawing/2014/main" id="{C70AD294-C3EE-9342-B9E4-4E6D32D71818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  <p:sp>
            <p:nvSpPr>
              <p:cNvPr id="39" name="Freeform: Shape 161">
                <a:extLst>
                  <a:ext uri="{FF2B5EF4-FFF2-40B4-BE49-F238E27FC236}">
                    <a16:creationId xmlns:a16="http://schemas.microsoft.com/office/drawing/2014/main" id="{E40E19C8-0EE4-6D44-86E6-DA99E76F176D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  <p:sp>
            <p:nvSpPr>
              <p:cNvPr id="40" name="Freeform: Shape 162">
                <a:extLst>
                  <a:ext uri="{FF2B5EF4-FFF2-40B4-BE49-F238E27FC236}">
                    <a16:creationId xmlns:a16="http://schemas.microsoft.com/office/drawing/2014/main" id="{36CE79BF-A76B-7F47-8997-9BBDE87E57F5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  <p:sp>
            <p:nvSpPr>
              <p:cNvPr id="41" name="Freeform: Shape 163">
                <a:extLst>
                  <a:ext uri="{FF2B5EF4-FFF2-40B4-BE49-F238E27FC236}">
                    <a16:creationId xmlns:a16="http://schemas.microsoft.com/office/drawing/2014/main" id="{EF06FF10-DD71-AA4F-ADF8-2245A27CB62E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347211-7024-4048-9942-2DE647D1C5FD}"/>
                </a:ext>
              </a:extLst>
            </p:cNvPr>
            <p:cNvSpPr txBox="1"/>
            <p:nvPr/>
          </p:nvSpPr>
          <p:spPr>
            <a:xfrm>
              <a:off x="161103" y="3449207"/>
              <a:ext cx="1207979" cy="696936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defTabSz="685799">
                <a:lnSpc>
                  <a:spcPct val="90000"/>
                </a:lnSpc>
                <a:buSzPct val="90000"/>
              </a:pPr>
              <a:r>
                <a:rPr lang="en-US" sz="1100" dirty="0">
                  <a:solidFill>
                    <a:srgbClr val="414042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Service </a:t>
              </a:r>
            </a:p>
            <a:p>
              <a:pPr defTabSz="685799">
                <a:lnSpc>
                  <a:spcPct val="90000"/>
                </a:lnSpc>
                <a:buSzPct val="90000"/>
              </a:pPr>
              <a:r>
                <a:rPr lang="en-US" sz="1100" dirty="0">
                  <a:solidFill>
                    <a:srgbClr val="414042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team A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821F62-436D-BA46-96CE-643A6C92A05A}"/>
                </a:ext>
              </a:extLst>
            </p:cNvPr>
            <p:cNvGrpSpPr/>
            <p:nvPr/>
          </p:nvGrpSpPr>
          <p:grpSpPr>
            <a:xfrm>
              <a:off x="3257425" y="4026566"/>
              <a:ext cx="469893" cy="347061"/>
              <a:chOff x="9111994" y="386912"/>
              <a:chExt cx="499349" cy="352618"/>
            </a:xfrm>
          </p:grpSpPr>
          <p:sp>
            <p:nvSpPr>
              <p:cNvPr id="44" name="Freeform: Shape 159">
                <a:extLst>
                  <a:ext uri="{FF2B5EF4-FFF2-40B4-BE49-F238E27FC236}">
                    <a16:creationId xmlns:a16="http://schemas.microsoft.com/office/drawing/2014/main" id="{B597FB72-D38D-AC4A-8EFD-C72391AC14A3}"/>
                  </a:ext>
                </a:extLst>
              </p:cNvPr>
              <p:cNvSpPr/>
              <p:nvPr/>
            </p:nvSpPr>
            <p:spPr>
              <a:xfrm>
                <a:off x="9160904" y="386912"/>
                <a:ext cx="138800" cy="138800"/>
              </a:xfrm>
              <a:custGeom>
                <a:avLst/>
                <a:gdLst>
                  <a:gd name="connsiteX0" fmla="*/ 4957 w 138799"/>
                  <a:gd name="connsiteY0" fmla="*/ 69730 h 138799"/>
                  <a:gd name="connsiteX1" fmla="*/ 69730 w 138799"/>
                  <a:gd name="connsiteY1" fmla="*/ 4957 h 138799"/>
                  <a:gd name="connsiteX2" fmla="*/ 134504 w 138799"/>
                  <a:gd name="connsiteY2" fmla="*/ 69730 h 138799"/>
                  <a:gd name="connsiteX3" fmla="*/ 69730 w 138799"/>
                  <a:gd name="connsiteY3" fmla="*/ 134504 h 138799"/>
                  <a:gd name="connsiteX4" fmla="*/ 4957 w 138799"/>
                  <a:gd name="connsiteY4" fmla="*/ 69730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99" h="138799">
                    <a:moveTo>
                      <a:pt x="4957" y="69730"/>
                    </a:moveTo>
                    <a:cubicBezTo>
                      <a:pt x="4957" y="34039"/>
                      <a:pt x="34039" y="4957"/>
                      <a:pt x="69730" y="4957"/>
                    </a:cubicBezTo>
                    <a:cubicBezTo>
                      <a:pt x="105422" y="4957"/>
                      <a:pt x="134504" y="34039"/>
                      <a:pt x="134504" y="69730"/>
                    </a:cubicBezTo>
                    <a:cubicBezTo>
                      <a:pt x="134504" y="105422"/>
                      <a:pt x="105422" y="134504"/>
                      <a:pt x="69730" y="134504"/>
                    </a:cubicBezTo>
                    <a:cubicBezTo>
                      <a:pt x="34039" y="134504"/>
                      <a:pt x="4957" y="105422"/>
                      <a:pt x="4957" y="697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  <p:sp>
            <p:nvSpPr>
              <p:cNvPr id="45" name="Freeform: Shape 160">
                <a:extLst>
                  <a:ext uri="{FF2B5EF4-FFF2-40B4-BE49-F238E27FC236}">
                    <a16:creationId xmlns:a16="http://schemas.microsoft.com/office/drawing/2014/main" id="{2C6D8EF0-1121-7248-BDC0-119C34718B3F}"/>
                  </a:ext>
                </a:extLst>
              </p:cNvPr>
              <p:cNvSpPr/>
              <p:nvPr/>
            </p:nvSpPr>
            <p:spPr>
              <a:xfrm>
                <a:off x="9111994" y="520375"/>
                <a:ext cx="185067" cy="125581"/>
              </a:xfrm>
              <a:custGeom>
                <a:avLst/>
                <a:gdLst>
                  <a:gd name="connsiteX0" fmla="*/ 179779 w 185066"/>
                  <a:gd name="connsiteY0" fmla="*/ 122656 h 125580"/>
                  <a:gd name="connsiteX1" fmla="*/ 4957 w 185066"/>
                  <a:gd name="connsiteY1" fmla="*/ 123317 h 125580"/>
                  <a:gd name="connsiteX2" fmla="*/ 120954 w 185066"/>
                  <a:gd name="connsiteY2" fmla="*/ 5007 h 125580"/>
                  <a:gd name="connsiteX3" fmla="*/ 181431 w 185066"/>
                  <a:gd name="connsiteY3" fmla="*/ 24174 h 1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066" h="125580">
                    <a:moveTo>
                      <a:pt x="179779" y="122656"/>
                    </a:moveTo>
                    <a:lnTo>
                      <a:pt x="4957" y="123317"/>
                    </a:lnTo>
                    <a:cubicBezTo>
                      <a:pt x="12228" y="3354"/>
                      <a:pt x="120954" y="5007"/>
                      <a:pt x="120954" y="5007"/>
                    </a:cubicBezTo>
                    <a:cubicBezTo>
                      <a:pt x="120954" y="5007"/>
                      <a:pt x="151688" y="3024"/>
                      <a:pt x="181431" y="2417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  <p:sp>
            <p:nvSpPr>
              <p:cNvPr id="46" name="Freeform: Shape 161">
                <a:extLst>
                  <a:ext uri="{FF2B5EF4-FFF2-40B4-BE49-F238E27FC236}">
                    <a16:creationId xmlns:a16="http://schemas.microsoft.com/office/drawing/2014/main" id="{C14A9660-5C3E-9F4B-88E0-DF846090AD02}"/>
                  </a:ext>
                </a:extLst>
              </p:cNvPr>
              <p:cNvSpPr/>
              <p:nvPr/>
            </p:nvSpPr>
            <p:spPr>
              <a:xfrm>
                <a:off x="9284172" y="709787"/>
                <a:ext cx="327171" cy="29743"/>
              </a:xfrm>
              <a:custGeom>
                <a:avLst/>
                <a:gdLst>
                  <a:gd name="connsiteX0" fmla="*/ 4957 w 327171"/>
                  <a:gd name="connsiteY0" fmla="*/ 5288 h 29742"/>
                  <a:gd name="connsiteX1" fmla="*/ 4957 w 327171"/>
                  <a:gd name="connsiteY1" fmla="*/ 21150 h 29742"/>
                  <a:gd name="connsiteX2" fmla="*/ 5949 w 327171"/>
                  <a:gd name="connsiteY2" fmla="*/ 21811 h 29742"/>
                  <a:gd name="connsiteX3" fmla="*/ 23794 w 327171"/>
                  <a:gd name="connsiteY3" fmla="*/ 27760 h 29742"/>
                  <a:gd name="connsiteX4" fmla="*/ 306351 w 327171"/>
                  <a:gd name="connsiteY4" fmla="*/ 27760 h 29742"/>
                  <a:gd name="connsiteX5" fmla="*/ 320892 w 327171"/>
                  <a:gd name="connsiteY5" fmla="*/ 22472 h 29742"/>
                  <a:gd name="connsiteX6" fmla="*/ 322875 w 327171"/>
                  <a:gd name="connsiteY6" fmla="*/ 20820 h 29742"/>
                  <a:gd name="connsiteX7" fmla="*/ 322875 w 327171"/>
                  <a:gd name="connsiteY7" fmla="*/ 4957 h 29742"/>
                  <a:gd name="connsiteX8" fmla="*/ 4957 w 327171"/>
                  <a:gd name="connsiteY8" fmla="*/ 5288 h 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71" h="29742">
                    <a:moveTo>
                      <a:pt x="4957" y="5288"/>
                    </a:moveTo>
                    <a:lnTo>
                      <a:pt x="4957" y="21150"/>
                    </a:lnTo>
                    <a:lnTo>
                      <a:pt x="5949" y="21811"/>
                    </a:lnTo>
                    <a:cubicBezTo>
                      <a:pt x="10906" y="25777"/>
                      <a:pt x="17185" y="27760"/>
                      <a:pt x="23794" y="27760"/>
                    </a:cubicBezTo>
                    <a:lnTo>
                      <a:pt x="306351" y="27760"/>
                    </a:lnTo>
                    <a:cubicBezTo>
                      <a:pt x="311639" y="27760"/>
                      <a:pt x="316927" y="26108"/>
                      <a:pt x="320892" y="22472"/>
                    </a:cubicBezTo>
                    <a:lnTo>
                      <a:pt x="322875" y="20820"/>
                    </a:lnTo>
                    <a:lnTo>
                      <a:pt x="322875" y="4957"/>
                    </a:lnTo>
                    <a:lnTo>
                      <a:pt x="4957" y="52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  <p:sp>
            <p:nvSpPr>
              <p:cNvPr id="47" name="Freeform: Shape 162">
                <a:extLst>
                  <a:ext uri="{FF2B5EF4-FFF2-40B4-BE49-F238E27FC236}">
                    <a16:creationId xmlns:a16="http://schemas.microsoft.com/office/drawing/2014/main" id="{DDED38A9-8B87-C34C-BD5D-AE35689BD54F}"/>
                  </a:ext>
                </a:extLst>
              </p:cNvPr>
              <p:cNvSpPr/>
              <p:nvPr/>
            </p:nvSpPr>
            <p:spPr>
              <a:xfrm>
                <a:off x="9337048" y="544218"/>
                <a:ext cx="224724" cy="155324"/>
              </a:xfrm>
              <a:custGeom>
                <a:avLst/>
                <a:gdLst>
                  <a:gd name="connsiteX0" fmla="*/ 222410 w 224723"/>
                  <a:gd name="connsiteY0" fmla="*/ 145409 h 155323"/>
                  <a:gd name="connsiteX1" fmla="*/ 216462 w 224723"/>
                  <a:gd name="connsiteY1" fmla="*/ 151358 h 155323"/>
                  <a:gd name="connsiteX2" fmla="*/ 10906 w 224723"/>
                  <a:gd name="connsiteY2" fmla="*/ 151358 h 155323"/>
                  <a:gd name="connsiteX3" fmla="*/ 4957 w 224723"/>
                  <a:gd name="connsiteY3" fmla="*/ 145409 h 155323"/>
                  <a:gd name="connsiteX4" fmla="*/ 4957 w 224723"/>
                  <a:gd name="connsiteY4" fmla="*/ 10906 h 155323"/>
                  <a:gd name="connsiteX5" fmla="*/ 10906 w 224723"/>
                  <a:gd name="connsiteY5" fmla="*/ 4957 h 155323"/>
                  <a:gd name="connsiteX6" fmla="*/ 215470 w 224723"/>
                  <a:gd name="connsiteY6" fmla="*/ 4957 h 155323"/>
                  <a:gd name="connsiteX7" fmla="*/ 221419 w 224723"/>
                  <a:gd name="connsiteY7" fmla="*/ 10906 h 155323"/>
                  <a:gd name="connsiteX8" fmla="*/ 222410 w 224723"/>
                  <a:gd name="connsiteY8" fmla="*/ 145409 h 15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23" h="155323">
                    <a:moveTo>
                      <a:pt x="222410" y="145409"/>
                    </a:moveTo>
                    <a:cubicBezTo>
                      <a:pt x="222410" y="148714"/>
                      <a:pt x="219767" y="151358"/>
                      <a:pt x="216462" y="151358"/>
                    </a:cubicBezTo>
                    <a:lnTo>
                      <a:pt x="10906" y="151358"/>
                    </a:lnTo>
                    <a:cubicBezTo>
                      <a:pt x="7601" y="151358"/>
                      <a:pt x="4957" y="148714"/>
                      <a:pt x="4957" y="145409"/>
                    </a:cubicBezTo>
                    <a:lnTo>
                      <a:pt x="4957" y="10906"/>
                    </a:lnTo>
                    <a:cubicBezTo>
                      <a:pt x="4957" y="7601"/>
                      <a:pt x="7601" y="4957"/>
                      <a:pt x="10906" y="4957"/>
                    </a:cubicBezTo>
                    <a:lnTo>
                      <a:pt x="215470" y="4957"/>
                    </a:lnTo>
                    <a:cubicBezTo>
                      <a:pt x="218775" y="4957"/>
                      <a:pt x="221419" y="7601"/>
                      <a:pt x="221419" y="10906"/>
                    </a:cubicBezTo>
                    <a:lnTo>
                      <a:pt x="222410" y="14540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  <p:sp>
            <p:nvSpPr>
              <p:cNvPr id="48" name="Freeform: Shape 163">
                <a:extLst>
                  <a:ext uri="{FF2B5EF4-FFF2-40B4-BE49-F238E27FC236}">
                    <a16:creationId xmlns:a16="http://schemas.microsoft.com/office/drawing/2014/main" id="{93E65B91-AFC7-0143-9F89-CF1F36E06289}"/>
                  </a:ext>
                </a:extLst>
              </p:cNvPr>
              <p:cNvSpPr/>
              <p:nvPr/>
            </p:nvSpPr>
            <p:spPr>
              <a:xfrm>
                <a:off x="9311932" y="521416"/>
                <a:ext cx="270990" cy="194981"/>
              </a:xfrm>
              <a:custGeom>
                <a:avLst/>
                <a:gdLst>
                  <a:gd name="connsiteX0" fmla="*/ 4957 w 270990"/>
                  <a:gd name="connsiteY0" fmla="*/ 191346 h 194980"/>
                  <a:gd name="connsiteX1" fmla="*/ 4957 w 270990"/>
                  <a:gd name="connsiteY1" fmla="*/ 11236 h 194980"/>
                  <a:gd name="connsiteX2" fmla="*/ 11236 w 270990"/>
                  <a:gd name="connsiteY2" fmla="*/ 4957 h 194980"/>
                  <a:gd name="connsiteX3" fmla="*/ 262067 w 270990"/>
                  <a:gd name="connsiteY3" fmla="*/ 4957 h 194980"/>
                  <a:gd name="connsiteX4" fmla="*/ 268347 w 270990"/>
                  <a:gd name="connsiteY4" fmla="*/ 11236 h 194980"/>
                  <a:gd name="connsiteX5" fmla="*/ 268347 w 270990"/>
                  <a:gd name="connsiteY5" fmla="*/ 191346 h 1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90" h="194980">
                    <a:moveTo>
                      <a:pt x="4957" y="191346"/>
                    </a:moveTo>
                    <a:lnTo>
                      <a:pt x="4957" y="11236"/>
                    </a:lnTo>
                    <a:cubicBezTo>
                      <a:pt x="4957" y="7601"/>
                      <a:pt x="7931" y="4957"/>
                      <a:pt x="11236" y="4957"/>
                    </a:cubicBezTo>
                    <a:lnTo>
                      <a:pt x="262067" y="4957"/>
                    </a:lnTo>
                    <a:cubicBezTo>
                      <a:pt x="265703" y="4957"/>
                      <a:pt x="268347" y="7931"/>
                      <a:pt x="268347" y="11236"/>
                    </a:cubicBezTo>
                    <a:lnTo>
                      <a:pt x="268347" y="19134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900" dirty="0">
                  <a:solidFill>
                    <a:srgbClr val="414042"/>
                  </a:solidFill>
                </a:endParaRPr>
              </a:p>
            </p:txBody>
          </p:sp>
        </p:grp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5C852CEE-D3C4-3D46-B9B2-894FBC935148}"/>
                </a:ext>
              </a:extLst>
            </p:cNvPr>
            <p:cNvSpPr/>
            <p:nvPr/>
          </p:nvSpPr>
          <p:spPr bwMode="auto">
            <a:xfrm rot="16200000">
              <a:off x="2587342" y="2765156"/>
              <a:ext cx="862779" cy="571587"/>
            </a:xfrm>
            <a:prstGeom prst="blockArc">
              <a:avLst>
                <a:gd name="adj1" fmla="val 11083125"/>
                <a:gd name="adj2" fmla="val 21348181"/>
                <a:gd name="adj3" fmla="val 10825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rgbClr val="41404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09BC4894-D12F-A644-BAA7-530841875845}"/>
                </a:ext>
              </a:extLst>
            </p:cNvPr>
            <p:cNvSpPr/>
            <p:nvPr/>
          </p:nvSpPr>
          <p:spPr bwMode="auto">
            <a:xfrm rot="5400000">
              <a:off x="597588" y="2777395"/>
              <a:ext cx="862779" cy="571587"/>
            </a:xfrm>
            <a:prstGeom prst="blockArc">
              <a:avLst>
                <a:gd name="adj1" fmla="val 11083125"/>
                <a:gd name="adj2" fmla="val 21348181"/>
                <a:gd name="adj3" fmla="val 10825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rgbClr val="41404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52C756D-7724-0D4E-A0E0-55F360436F2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26" y="3050949"/>
              <a:ext cx="117921" cy="0"/>
            </a:xfrm>
            <a:prstGeom prst="straightConnector1">
              <a:avLst/>
            </a:prstGeom>
            <a:noFill/>
            <a:ln w="28575" cap="rnd">
              <a:solidFill>
                <a:schemeClr val="accent1"/>
              </a:solidFill>
              <a:prstDash val="sysDot"/>
              <a:round/>
              <a:tailEnd type="arrow" w="med" len="sm"/>
            </a:ln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641059-58FE-B54A-9213-9B3ED1902FB5}"/>
                </a:ext>
              </a:extLst>
            </p:cNvPr>
            <p:cNvCxnSpPr>
              <a:cxnSpLocks/>
            </p:cNvCxnSpPr>
            <p:nvPr/>
          </p:nvCxnSpPr>
          <p:spPr>
            <a:xfrm>
              <a:off x="2818819" y="3050946"/>
              <a:ext cx="117921" cy="0"/>
            </a:xfrm>
            <a:prstGeom prst="straightConnector1">
              <a:avLst/>
            </a:prstGeom>
            <a:noFill/>
            <a:ln w="28575" cap="rnd">
              <a:solidFill>
                <a:schemeClr val="accent1"/>
              </a:solidFill>
              <a:prstDash val="sysDot"/>
              <a:round/>
              <a:tailEnd type="arrow" w="med" len="sm"/>
            </a:ln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5D18FA7-8635-F64D-8B86-BBE1367B3B65}"/>
                </a:ext>
              </a:extLst>
            </p:cNvPr>
            <p:cNvCxnSpPr>
              <a:cxnSpLocks/>
            </p:cNvCxnSpPr>
            <p:nvPr/>
          </p:nvCxnSpPr>
          <p:spPr>
            <a:xfrm>
              <a:off x="1189480" y="2099005"/>
              <a:ext cx="0" cy="575130"/>
            </a:xfrm>
            <a:prstGeom prst="straightConnector1">
              <a:avLst/>
            </a:prstGeom>
            <a:noFill/>
            <a:ln w="28575" cap="rnd">
              <a:solidFill>
                <a:schemeClr val="accent3">
                  <a:lumMod val="60000"/>
                  <a:lumOff val="40000"/>
                  <a:alpha val="50000"/>
                </a:schemeClr>
              </a:solidFill>
              <a:prstDash val="sysDot"/>
              <a:round/>
              <a:tailEnd type="arrow" w="med" len="sm"/>
            </a:ln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1B1FE5C-2390-6648-A8F6-7D6285BF71B4}"/>
                </a:ext>
              </a:extLst>
            </p:cNvPr>
            <p:cNvCxnSpPr>
              <a:cxnSpLocks/>
            </p:cNvCxnSpPr>
            <p:nvPr/>
          </p:nvCxnSpPr>
          <p:spPr>
            <a:xfrm>
              <a:off x="2843686" y="2096393"/>
              <a:ext cx="10193" cy="566541"/>
            </a:xfrm>
            <a:prstGeom prst="straightConnector1">
              <a:avLst/>
            </a:prstGeom>
            <a:noFill/>
            <a:ln w="28575" cap="rnd">
              <a:solidFill>
                <a:schemeClr val="accent3">
                  <a:lumMod val="60000"/>
                  <a:lumOff val="40000"/>
                  <a:alpha val="50000"/>
                </a:schemeClr>
              </a:solidFill>
              <a:prstDash val="sysDot"/>
              <a:round/>
              <a:tailEnd type="arrow" w="med" len="sm"/>
            </a:ln>
          </p:spPr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8D32A7A-A9E6-B34F-A992-72435E06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09985" y="1517631"/>
              <a:ext cx="1769329" cy="509099"/>
            </a:xfrm>
            <a:prstGeom prst="rect">
              <a:avLst/>
            </a:prstGeom>
          </p:spPr>
        </p:pic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07C72EF-7479-9742-BDCE-771923CE8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86" y="2078577"/>
              <a:ext cx="1638234" cy="16791"/>
            </a:xfrm>
            <a:prstGeom prst="straightConnector1">
              <a:avLst/>
            </a:prstGeom>
            <a:noFill/>
            <a:ln w="28575" cap="rnd">
              <a:solidFill>
                <a:schemeClr val="accent3">
                  <a:lumMod val="60000"/>
                  <a:lumOff val="40000"/>
                  <a:alpha val="50000"/>
                </a:schemeClr>
              </a:solidFill>
              <a:prstDash val="sysDot"/>
              <a:round/>
              <a:tailEnd type="none" w="med" len="sm"/>
            </a:ln>
          </p:spPr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B66EC9-AA1C-EA4A-AA51-942DFF2E8229}"/>
                </a:ext>
              </a:extLst>
            </p:cNvPr>
            <p:cNvSpPr txBox="1"/>
            <p:nvPr/>
          </p:nvSpPr>
          <p:spPr>
            <a:xfrm>
              <a:off x="1394597" y="2112470"/>
              <a:ext cx="1252211" cy="2741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solidFill>
                    <a:srgbClr val="414042"/>
                  </a:solidFill>
                </a:rPr>
                <a:t>Control plane</a:t>
              </a:r>
              <a:endParaRPr lang="en-US" sz="1600" dirty="0">
                <a:solidFill>
                  <a:srgbClr val="414042"/>
                </a:solidFill>
                <a:latin typeface="Amazon Ember" panose="02000000000000000000" pitchFamily="2" charset="0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093DF558-B822-A449-B081-FAF6B8821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225532" y="1625889"/>
              <a:ext cx="336361" cy="336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002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4E0B91-2436-4A41-92A9-9B7CB44114BA}"/>
              </a:ext>
            </a:extLst>
          </p:cNvPr>
          <p:cNvSpPr txBox="1"/>
          <p:nvPr/>
        </p:nvSpPr>
        <p:spPr>
          <a:xfrm>
            <a:off x="1532374" y="893909"/>
            <a:ext cx="5681042" cy="530915"/>
          </a:xfrm>
          <a:prstGeom prst="rect">
            <a:avLst/>
          </a:prstGeom>
          <a:noFill/>
          <a:ln>
            <a:noFill/>
          </a:ln>
        </p:spPr>
        <p:txBody>
          <a:bodyPr wrap="none" lIns="114300" tIns="91440" rIns="114300" bIns="91440" rtlCol="0">
            <a:spAutoFit/>
          </a:bodyPr>
          <a:lstStyle/>
          <a:p>
            <a:pPr algn="ctr" defTabSz="685730">
              <a:lnSpc>
                <a:spcPct val="90000"/>
              </a:lnSpc>
              <a:spcAft>
                <a:spcPts val="1125"/>
              </a:spcAft>
            </a:pPr>
            <a:r>
              <a:rPr lang="zh-CN" altLang="en-US" sz="2500" dirty="0">
                <a:ln w="0"/>
                <a:solidFill>
                  <a:srgbClr val="4140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zon Ember"/>
              </a:rPr>
              <a:t>在微服务世界里，一切资源都是动态的</a:t>
            </a:r>
            <a:endParaRPr lang="en-US" sz="2500" dirty="0">
              <a:ln w="0"/>
              <a:solidFill>
                <a:srgbClr val="41404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zon Emb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B9D63-E143-7343-A9E6-B54219739033}"/>
              </a:ext>
            </a:extLst>
          </p:cNvPr>
          <p:cNvSpPr txBox="1"/>
          <p:nvPr/>
        </p:nvSpPr>
        <p:spPr>
          <a:xfrm>
            <a:off x="800485" y="3462372"/>
            <a:ext cx="1671074" cy="530915"/>
          </a:xfrm>
          <a:prstGeom prst="rect">
            <a:avLst/>
          </a:prstGeom>
          <a:noFill/>
          <a:ln>
            <a:noFill/>
          </a:ln>
        </p:spPr>
        <p:txBody>
          <a:bodyPr wrap="square" lIns="114300" tIns="91440" rIns="114300" bIns="91440" rtlCol="0">
            <a:spAutoFit/>
          </a:bodyPr>
          <a:lstStyle/>
          <a:p>
            <a:pPr algn="ctr" defTabSz="685730">
              <a:lnSpc>
                <a:spcPct val="90000"/>
              </a:lnSpc>
              <a:spcAft>
                <a:spcPts val="1125"/>
              </a:spcAft>
            </a:pPr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通过定义易用的服务名称来访问资源</a:t>
            </a:r>
            <a:endParaRPr lang="en-US" sz="1250" dirty="0">
              <a:solidFill>
                <a:srgbClr val="414042"/>
              </a:solidFill>
              <a:latin typeface="Amazon Emb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E2500-4662-4647-B2BF-62E004217D7D}"/>
              </a:ext>
            </a:extLst>
          </p:cNvPr>
          <p:cNvSpPr txBox="1"/>
          <p:nvPr/>
        </p:nvSpPr>
        <p:spPr>
          <a:xfrm>
            <a:off x="2711036" y="3480089"/>
            <a:ext cx="1787349" cy="530915"/>
          </a:xfrm>
          <a:prstGeom prst="rect">
            <a:avLst/>
          </a:prstGeom>
          <a:noFill/>
          <a:ln>
            <a:noFill/>
          </a:ln>
        </p:spPr>
        <p:txBody>
          <a:bodyPr wrap="square" lIns="114300" tIns="91440" rIns="114300" bIns="91440" rtlCol="0">
            <a:spAutoFit/>
          </a:bodyPr>
          <a:lstStyle/>
          <a:p>
            <a:pPr algn="ctr" defTabSz="685730">
              <a:lnSpc>
                <a:spcPct val="90000"/>
              </a:lnSpc>
              <a:spcAft>
                <a:spcPts val="1125"/>
              </a:spcAft>
            </a:pPr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通过自定义属性来发现资源</a:t>
            </a:r>
            <a:endParaRPr lang="en-US" sz="1250" dirty="0">
              <a:solidFill>
                <a:srgbClr val="414042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B6344-D87A-C04B-9452-F451CD956094}"/>
              </a:ext>
            </a:extLst>
          </p:cNvPr>
          <p:cNvSpPr txBox="1"/>
          <p:nvPr/>
        </p:nvSpPr>
        <p:spPr>
          <a:xfrm>
            <a:off x="4836431" y="3495633"/>
            <a:ext cx="1513235" cy="357790"/>
          </a:xfrm>
          <a:prstGeom prst="rect">
            <a:avLst/>
          </a:prstGeom>
          <a:noFill/>
          <a:ln>
            <a:noFill/>
          </a:ln>
        </p:spPr>
        <p:txBody>
          <a:bodyPr wrap="none" lIns="114300" tIns="91440" rIns="114300" bIns="91440" rtlCol="0">
            <a:spAutoFit/>
          </a:bodyPr>
          <a:lstStyle/>
          <a:p>
            <a:pPr algn="ctr" defTabSz="685730">
              <a:lnSpc>
                <a:spcPct val="90000"/>
              </a:lnSpc>
              <a:spcAft>
                <a:spcPts val="1125"/>
              </a:spcAft>
            </a:pPr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具备健康检查机制</a:t>
            </a:r>
            <a:endParaRPr lang="en-US" sz="1250" dirty="0">
              <a:solidFill>
                <a:srgbClr val="414042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EC79E-431A-9F41-84BF-632E5AA5F12B}"/>
              </a:ext>
            </a:extLst>
          </p:cNvPr>
          <p:cNvSpPr txBox="1"/>
          <p:nvPr/>
        </p:nvSpPr>
        <p:spPr>
          <a:xfrm>
            <a:off x="6881281" y="3495633"/>
            <a:ext cx="1513235" cy="530915"/>
          </a:xfrm>
          <a:prstGeom prst="rect">
            <a:avLst/>
          </a:prstGeom>
          <a:noFill/>
          <a:ln>
            <a:noFill/>
          </a:ln>
        </p:spPr>
        <p:txBody>
          <a:bodyPr wrap="square" lIns="114300" tIns="91440" rIns="114300" bIns="91440" rtlCol="0">
            <a:spAutoFit/>
          </a:bodyPr>
          <a:lstStyle/>
          <a:p>
            <a:pPr algn="ctr" defTabSz="685730">
              <a:lnSpc>
                <a:spcPct val="90000"/>
              </a:lnSpc>
              <a:spcAft>
                <a:spcPts val="1125"/>
              </a:spcAft>
            </a:pPr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通过高可用的</a:t>
            </a:r>
            <a:r>
              <a:rPr lang="en-US" sz="1250" dirty="0">
                <a:solidFill>
                  <a:srgbClr val="414042"/>
                </a:solidFill>
                <a:latin typeface="Amazon Ember"/>
              </a:rPr>
              <a:t>DNS</a:t>
            </a:r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或</a:t>
            </a:r>
            <a:r>
              <a:rPr lang="en-US" sz="1250" dirty="0">
                <a:solidFill>
                  <a:srgbClr val="414042"/>
                </a:solidFill>
                <a:latin typeface="Amazon Ember"/>
              </a:rPr>
              <a:t>API</a:t>
            </a:r>
            <a:r>
              <a:rPr lang="zh-CN" altLang="en-US" sz="1250" dirty="0">
                <a:solidFill>
                  <a:srgbClr val="414042"/>
                </a:solidFill>
                <a:latin typeface="Amazon Ember"/>
              </a:rPr>
              <a:t>进行访问</a:t>
            </a:r>
            <a:endParaRPr lang="en-US" sz="1250" dirty="0">
              <a:solidFill>
                <a:srgbClr val="414042"/>
              </a:solidFill>
              <a:latin typeface="Amazon Ember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198E5-35F6-1A48-B311-6E25D5316642}"/>
              </a:ext>
            </a:extLst>
          </p:cNvPr>
          <p:cNvGrpSpPr/>
          <p:nvPr/>
        </p:nvGrpSpPr>
        <p:grpSpPr>
          <a:xfrm>
            <a:off x="1055941" y="1999754"/>
            <a:ext cx="1132734" cy="1132734"/>
            <a:chOff x="416476" y="2502568"/>
            <a:chExt cx="995848" cy="995848"/>
          </a:xfrm>
        </p:grpSpPr>
        <p:grpSp>
          <p:nvGrpSpPr>
            <p:cNvPr id="9" name="Group 30">
              <a:extLst>
                <a:ext uri="{FF2B5EF4-FFF2-40B4-BE49-F238E27FC236}">
                  <a16:creationId xmlns:a16="http://schemas.microsoft.com/office/drawing/2014/main" id="{B4329D2F-591E-5A44-9373-7AD2C61859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20104" y="2711362"/>
              <a:ext cx="588642" cy="578271"/>
              <a:chOff x="5449" y="2282"/>
              <a:chExt cx="454" cy="446"/>
            </a:xfrm>
          </p:grpSpPr>
          <p:sp>
            <p:nvSpPr>
              <p:cNvPr id="11" name="Oval 31">
                <a:extLst>
                  <a:ext uri="{FF2B5EF4-FFF2-40B4-BE49-F238E27FC236}">
                    <a16:creationId xmlns:a16="http://schemas.microsoft.com/office/drawing/2014/main" id="{B4A88B2D-D11B-BA48-96F7-12491DB22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7" y="2567"/>
                <a:ext cx="107" cy="1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5B51C516-0261-144D-B3EC-E70F40458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" y="2567"/>
                <a:ext cx="96" cy="107"/>
              </a:xfrm>
              <a:custGeom>
                <a:avLst/>
                <a:gdLst>
                  <a:gd name="T0" fmla="*/ 70 w 70"/>
                  <a:gd name="T1" fmla="*/ 16 h 78"/>
                  <a:gd name="T2" fmla="*/ 39 w 70"/>
                  <a:gd name="T3" fmla="*/ 0 h 78"/>
                  <a:gd name="T4" fmla="*/ 0 w 70"/>
                  <a:gd name="T5" fmla="*/ 40 h 78"/>
                  <a:gd name="T6" fmla="*/ 24 w 70"/>
                  <a:gd name="T7" fmla="*/ 78 h 78"/>
                  <a:gd name="T8" fmla="*/ 70 w 70"/>
                  <a:gd name="T9" fmla="*/ 1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8">
                    <a:moveTo>
                      <a:pt x="70" y="16"/>
                    </a:moveTo>
                    <a:cubicBezTo>
                      <a:pt x="61" y="7"/>
                      <a:pt x="50" y="0"/>
                      <a:pt x="39" y="0"/>
                    </a:cubicBezTo>
                    <a:cubicBezTo>
                      <a:pt x="17" y="0"/>
                      <a:pt x="0" y="18"/>
                      <a:pt x="0" y="40"/>
                    </a:cubicBezTo>
                    <a:cubicBezTo>
                      <a:pt x="0" y="58"/>
                      <a:pt x="9" y="72"/>
                      <a:pt x="24" y="78"/>
                    </a:cubicBezTo>
                    <a:cubicBezTo>
                      <a:pt x="26" y="49"/>
                      <a:pt x="44" y="25"/>
                      <a:pt x="70" y="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93D9BD32-53A1-D548-93A7-B16337CBE0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9" y="2562"/>
                <a:ext cx="120" cy="120"/>
              </a:xfrm>
              <a:custGeom>
                <a:avLst/>
                <a:gdLst>
                  <a:gd name="T0" fmla="*/ 45 w 88"/>
                  <a:gd name="T1" fmla="*/ 11 h 88"/>
                  <a:gd name="T2" fmla="*/ 78 w 88"/>
                  <a:gd name="T3" fmla="*/ 44 h 88"/>
                  <a:gd name="T4" fmla="*/ 45 w 88"/>
                  <a:gd name="T5" fmla="*/ 80 h 88"/>
                  <a:gd name="T6" fmla="*/ 11 w 88"/>
                  <a:gd name="T7" fmla="*/ 44 h 88"/>
                  <a:gd name="T8" fmla="*/ 45 w 88"/>
                  <a:gd name="T9" fmla="*/ 11 h 88"/>
                  <a:gd name="T10" fmla="*/ 45 w 88"/>
                  <a:gd name="T11" fmla="*/ 0 h 88"/>
                  <a:gd name="T12" fmla="*/ 0 w 88"/>
                  <a:gd name="T13" fmla="*/ 44 h 88"/>
                  <a:gd name="T14" fmla="*/ 45 w 88"/>
                  <a:gd name="T15" fmla="*/ 88 h 88"/>
                  <a:gd name="T16" fmla="*/ 88 w 88"/>
                  <a:gd name="T17" fmla="*/ 44 h 88"/>
                  <a:gd name="T18" fmla="*/ 45 w 88"/>
                  <a:gd name="T1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5" y="11"/>
                    </a:moveTo>
                    <a:cubicBezTo>
                      <a:pt x="62" y="11"/>
                      <a:pt x="78" y="26"/>
                      <a:pt x="78" y="44"/>
                    </a:cubicBezTo>
                    <a:cubicBezTo>
                      <a:pt x="78" y="64"/>
                      <a:pt x="62" y="80"/>
                      <a:pt x="45" y="80"/>
                    </a:cubicBezTo>
                    <a:cubicBezTo>
                      <a:pt x="26" y="80"/>
                      <a:pt x="11" y="64"/>
                      <a:pt x="11" y="44"/>
                    </a:cubicBezTo>
                    <a:cubicBezTo>
                      <a:pt x="13" y="26"/>
                      <a:pt x="28" y="11"/>
                      <a:pt x="45" y="11"/>
                    </a:cubicBezTo>
                    <a:moveTo>
                      <a:pt x="45" y="0"/>
                    </a:moveTo>
                    <a:cubicBezTo>
                      <a:pt x="19" y="0"/>
                      <a:pt x="0" y="20"/>
                      <a:pt x="0" y="44"/>
                    </a:cubicBezTo>
                    <a:cubicBezTo>
                      <a:pt x="0" y="69"/>
                      <a:pt x="19" y="88"/>
                      <a:pt x="45" y="88"/>
                    </a:cubicBezTo>
                    <a:cubicBezTo>
                      <a:pt x="69" y="88"/>
                      <a:pt x="88" y="69"/>
                      <a:pt x="88" y="44"/>
                    </a:cubicBezTo>
                    <a:cubicBezTo>
                      <a:pt x="88" y="20"/>
                      <a:pt x="69" y="0"/>
                      <a:pt x="4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4" name="Oval 34">
                <a:extLst>
                  <a:ext uri="{FF2B5EF4-FFF2-40B4-BE49-F238E27FC236}">
                    <a16:creationId xmlns:a16="http://schemas.microsoft.com/office/drawing/2014/main" id="{60CF5FC6-88D3-8041-8510-79F3873A8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3" y="2288"/>
                <a:ext cx="108" cy="10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77CC78FD-5CFF-5E48-99E2-E6B1A1996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" y="2288"/>
                <a:ext cx="96" cy="107"/>
              </a:xfrm>
              <a:custGeom>
                <a:avLst/>
                <a:gdLst>
                  <a:gd name="T0" fmla="*/ 70 w 70"/>
                  <a:gd name="T1" fmla="*/ 15 h 78"/>
                  <a:gd name="T2" fmla="*/ 40 w 70"/>
                  <a:gd name="T3" fmla="*/ 0 h 78"/>
                  <a:gd name="T4" fmla="*/ 0 w 70"/>
                  <a:gd name="T5" fmla="*/ 40 h 78"/>
                  <a:gd name="T6" fmla="*/ 24 w 70"/>
                  <a:gd name="T7" fmla="*/ 78 h 78"/>
                  <a:gd name="T8" fmla="*/ 70 w 70"/>
                  <a:gd name="T9" fmla="*/ 1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8">
                    <a:moveTo>
                      <a:pt x="70" y="15"/>
                    </a:moveTo>
                    <a:cubicBezTo>
                      <a:pt x="62" y="7"/>
                      <a:pt x="51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58"/>
                      <a:pt x="9" y="71"/>
                      <a:pt x="24" y="78"/>
                    </a:cubicBezTo>
                    <a:cubicBezTo>
                      <a:pt x="27" y="49"/>
                      <a:pt x="44" y="24"/>
                      <a:pt x="70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14CF0ACA-0A1F-0D4E-B881-20AC8A3B77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5" y="2282"/>
                <a:ext cx="122" cy="121"/>
              </a:xfrm>
              <a:custGeom>
                <a:avLst/>
                <a:gdLst>
                  <a:gd name="T0" fmla="*/ 46 w 89"/>
                  <a:gd name="T1" fmla="*/ 11 h 88"/>
                  <a:gd name="T2" fmla="*/ 78 w 89"/>
                  <a:gd name="T3" fmla="*/ 44 h 88"/>
                  <a:gd name="T4" fmla="*/ 46 w 89"/>
                  <a:gd name="T5" fmla="*/ 79 h 88"/>
                  <a:gd name="T6" fmla="*/ 11 w 89"/>
                  <a:gd name="T7" fmla="*/ 44 h 88"/>
                  <a:gd name="T8" fmla="*/ 46 w 89"/>
                  <a:gd name="T9" fmla="*/ 11 h 88"/>
                  <a:gd name="T10" fmla="*/ 46 w 89"/>
                  <a:gd name="T11" fmla="*/ 0 h 88"/>
                  <a:gd name="T12" fmla="*/ 0 w 89"/>
                  <a:gd name="T13" fmla="*/ 44 h 88"/>
                  <a:gd name="T14" fmla="*/ 46 w 89"/>
                  <a:gd name="T15" fmla="*/ 88 h 88"/>
                  <a:gd name="T16" fmla="*/ 89 w 89"/>
                  <a:gd name="T17" fmla="*/ 44 h 88"/>
                  <a:gd name="T18" fmla="*/ 46 w 89"/>
                  <a:gd name="T1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8">
                    <a:moveTo>
                      <a:pt x="46" y="11"/>
                    </a:moveTo>
                    <a:cubicBezTo>
                      <a:pt x="63" y="11"/>
                      <a:pt x="78" y="26"/>
                      <a:pt x="78" y="44"/>
                    </a:cubicBezTo>
                    <a:cubicBezTo>
                      <a:pt x="78" y="64"/>
                      <a:pt x="63" y="79"/>
                      <a:pt x="46" y="79"/>
                    </a:cubicBezTo>
                    <a:cubicBezTo>
                      <a:pt x="26" y="79"/>
                      <a:pt x="11" y="64"/>
                      <a:pt x="11" y="44"/>
                    </a:cubicBezTo>
                    <a:cubicBezTo>
                      <a:pt x="13" y="26"/>
                      <a:pt x="28" y="11"/>
                      <a:pt x="46" y="11"/>
                    </a:cubicBezTo>
                    <a:moveTo>
                      <a:pt x="46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8"/>
                      <a:pt x="20" y="88"/>
                      <a:pt x="46" y="88"/>
                    </a:cubicBezTo>
                    <a:cubicBezTo>
                      <a:pt x="69" y="88"/>
                      <a:pt x="89" y="68"/>
                      <a:pt x="89" y="44"/>
                    </a:cubicBezTo>
                    <a:cubicBezTo>
                      <a:pt x="89" y="2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7" name="Oval 37">
                <a:extLst>
                  <a:ext uri="{FF2B5EF4-FFF2-40B4-BE49-F238E27FC236}">
                    <a16:creationId xmlns:a16="http://schemas.microsoft.com/office/drawing/2014/main" id="{650706B6-9676-1D4E-BC1E-3A336660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0" y="2567"/>
                <a:ext cx="107" cy="1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79F8AE89-91F1-0D45-A7EF-D561F0E93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0" y="2567"/>
                <a:ext cx="96" cy="107"/>
              </a:xfrm>
              <a:custGeom>
                <a:avLst/>
                <a:gdLst>
                  <a:gd name="T0" fmla="*/ 70 w 70"/>
                  <a:gd name="T1" fmla="*/ 16 h 78"/>
                  <a:gd name="T2" fmla="*/ 39 w 70"/>
                  <a:gd name="T3" fmla="*/ 0 h 78"/>
                  <a:gd name="T4" fmla="*/ 0 w 70"/>
                  <a:gd name="T5" fmla="*/ 40 h 78"/>
                  <a:gd name="T6" fmla="*/ 24 w 70"/>
                  <a:gd name="T7" fmla="*/ 78 h 78"/>
                  <a:gd name="T8" fmla="*/ 70 w 70"/>
                  <a:gd name="T9" fmla="*/ 1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8">
                    <a:moveTo>
                      <a:pt x="70" y="16"/>
                    </a:moveTo>
                    <a:cubicBezTo>
                      <a:pt x="61" y="7"/>
                      <a:pt x="50" y="0"/>
                      <a:pt x="39" y="0"/>
                    </a:cubicBezTo>
                    <a:cubicBezTo>
                      <a:pt x="17" y="0"/>
                      <a:pt x="0" y="18"/>
                      <a:pt x="0" y="40"/>
                    </a:cubicBezTo>
                    <a:cubicBezTo>
                      <a:pt x="0" y="58"/>
                      <a:pt x="8" y="72"/>
                      <a:pt x="24" y="78"/>
                    </a:cubicBezTo>
                    <a:cubicBezTo>
                      <a:pt x="26" y="49"/>
                      <a:pt x="43" y="25"/>
                      <a:pt x="70" y="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2C439AA9-607B-A64F-B166-44049C2F56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2" y="2562"/>
                <a:ext cx="121" cy="120"/>
              </a:xfrm>
              <a:custGeom>
                <a:avLst/>
                <a:gdLst>
                  <a:gd name="T0" fmla="*/ 45 w 88"/>
                  <a:gd name="T1" fmla="*/ 11 h 88"/>
                  <a:gd name="T2" fmla="*/ 77 w 88"/>
                  <a:gd name="T3" fmla="*/ 44 h 88"/>
                  <a:gd name="T4" fmla="*/ 45 w 88"/>
                  <a:gd name="T5" fmla="*/ 80 h 88"/>
                  <a:gd name="T6" fmla="*/ 10 w 88"/>
                  <a:gd name="T7" fmla="*/ 44 h 88"/>
                  <a:gd name="T8" fmla="*/ 45 w 88"/>
                  <a:gd name="T9" fmla="*/ 11 h 88"/>
                  <a:gd name="T10" fmla="*/ 45 w 88"/>
                  <a:gd name="T11" fmla="*/ 0 h 88"/>
                  <a:gd name="T12" fmla="*/ 0 w 88"/>
                  <a:gd name="T13" fmla="*/ 44 h 88"/>
                  <a:gd name="T14" fmla="*/ 45 w 88"/>
                  <a:gd name="T15" fmla="*/ 88 h 88"/>
                  <a:gd name="T16" fmla="*/ 88 w 88"/>
                  <a:gd name="T17" fmla="*/ 44 h 88"/>
                  <a:gd name="T18" fmla="*/ 45 w 88"/>
                  <a:gd name="T1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5" y="11"/>
                    </a:moveTo>
                    <a:cubicBezTo>
                      <a:pt x="62" y="11"/>
                      <a:pt x="77" y="26"/>
                      <a:pt x="77" y="44"/>
                    </a:cubicBezTo>
                    <a:cubicBezTo>
                      <a:pt x="77" y="64"/>
                      <a:pt x="62" y="80"/>
                      <a:pt x="45" y="80"/>
                    </a:cubicBezTo>
                    <a:cubicBezTo>
                      <a:pt x="25" y="80"/>
                      <a:pt x="10" y="64"/>
                      <a:pt x="10" y="44"/>
                    </a:cubicBezTo>
                    <a:cubicBezTo>
                      <a:pt x="12" y="26"/>
                      <a:pt x="28" y="11"/>
                      <a:pt x="45" y="11"/>
                    </a:cubicBezTo>
                    <a:moveTo>
                      <a:pt x="45" y="0"/>
                    </a:moveTo>
                    <a:cubicBezTo>
                      <a:pt x="19" y="0"/>
                      <a:pt x="0" y="20"/>
                      <a:pt x="0" y="44"/>
                    </a:cubicBezTo>
                    <a:cubicBezTo>
                      <a:pt x="0" y="69"/>
                      <a:pt x="19" y="88"/>
                      <a:pt x="45" y="88"/>
                    </a:cubicBezTo>
                    <a:cubicBezTo>
                      <a:pt x="69" y="88"/>
                      <a:pt x="88" y="69"/>
                      <a:pt x="88" y="44"/>
                    </a:cubicBezTo>
                    <a:cubicBezTo>
                      <a:pt x="88" y="20"/>
                      <a:pt x="69" y="0"/>
                      <a:pt x="4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2006941F-81D1-E943-A4BE-35ED803A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" y="2670"/>
                <a:ext cx="221" cy="58"/>
              </a:xfrm>
              <a:custGeom>
                <a:avLst/>
                <a:gdLst>
                  <a:gd name="T0" fmla="*/ 161 w 161"/>
                  <a:gd name="T1" fmla="*/ 29 h 42"/>
                  <a:gd name="T2" fmla="*/ 101 w 161"/>
                  <a:gd name="T3" fmla="*/ 42 h 42"/>
                  <a:gd name="T4" fmla="*/ 0 w 161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1" h="42">
                    <a:moveTo>
                      <a:pt x="161" y="29"/>
                    </a:moveTo>
                    <a:cubicBezTo>
                      <a:pt x="143" y="37"/>
                      <a:pt x="123" y="42"/>
                      <a:pt x="101" y="42"/>
                    </a:cubicBezTo>
                    <a:cubicBezTo>
                      <a:pt x="62" y="42"/>
                      <a:pt x="26" y="26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kern="0" dirty="0">
                  <a:solidFill>
                    <a:srgbClr val="414042"/>
                  </a:solidFill>
                  <a:latin typeface="Arial"/>
                </a:endParaRPr>
              </a:p>
            </p:txBody>
          </p:sp>
          <p:sp>
            <p:nvSpPr>
              <p:cNvPr id="21" name="Freeform 41">
                <a:extLst>
                  <a:ext uri="{FF2B5EF4-FFF2-40B4-BE49-F238E27FC236}">
                    <a16:creationId xmlns:a16="http://schemas.microsoft.com/office/drawing/2014/main" id="{34760E66-ABE8-6741-AA1F-872370DAB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1" y="2359"/>
                <a:ext cx="102" cy="215"/>
              </a:xfrm>
              <a:custGeom>
                <a:avLst/>
                <a:gdLst>
                  <a:gd name="T0" fmla="*/ 0 w 74"/>
                  <a:gd name="T1" fmla="*/ 0 h 157"/>
                  <a:gd name="T2" fmla="*/ 74 w 74"/>
                  <a:gd name="T3" fmla="*/ 126 h 157"/>
                  <a:gd name="T4" fmla="*/ 71 w 74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4" h="157">
                    <a:moveTo>
                      <a:pt x="0" y="0"/>
                    </a:moveTo>
                    <a:cubicBezTo>
                      <a:pt x="44" y="24"/>
                      <a:pt x="74" y="72"/>
                      <a:pt x="74" y="126"/>
                    </a:cubicBezTo>
                    <a:cubicBezTo>
                      <a:pt x="74" y="137"/>
                      <a:pt x="73" y="147"/>
                      <a:pt x="71" y="157"/>
                    </a:cubicBezTo>
                  </a:path>
                </a:pathLst>
              </a:custGeom>
              <a:noFill/>
              <a:ln w="2222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kern="0" dirty="0">
                  <a:solidFill>
                    <a:srgbClr val="414042"/>
                  </a:solidFill>
                  <a:latin typeface="Arial"/>
                </a:endParaRPr>
              </a:p>
            </p:txBody>
          </p:sp>
          <p:sp>
            <p:nvSpPr>
              <p:cNvPr id="22" name="Freeform 42">
                <a:extLst>
                  <a:ext uri="{FF2B5EF4-FFF2-40B4-BE49-F238E27FC236}">
                    <a16:creationId xmlns:a16="http://schemas.microsoft.com/office/drawing/2014/main" id="{D017D107-DA86-F742-BAF2-BD40DC359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" y="2343"/>
                <a:ext cx="141" cy="182"/>
              </a:xfrm>
              <a:custGeom>
                <a:avLst/>
                <a:gdLst>
                  <a:gd name="T0" fmla="*/ 0 w 103"/>
                  <a:gd name="T1" fmla="*/ 133 h 133"/>
                  <a:gd name="T2" fmla="*/ 103 w 103"/>
                  <a:gd name="T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3" h="133">
                    <a:moveTo>
                      <a:pt x="0" y="133"/>
                    </a:moveTo>
                    <a:cubicBezTo>
                      <a:pt x="2" y="70"/>
                      <a:pt x="45" y="17"/>
                      <a:pt x="103" y="0"/>
                    </a:cubicBezTo>
                  </a:path>
                </a:pathLst>
              </a:custGeom>
              <a:noFill/>
              <a:ln w="2222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kern="0" dirty="0">
                  <a:solidFill>
                    <a:srgbClr val="414042"/>
                  </a:solidFill>
                  <a:latin typeface="Arial"/>
                </a:endParaRPr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2A6E32C-7B85-6A4B-98F0-7E85748AA75F}"/>
                </a:ext>
              </a:extLst>
            </p:cNvPr>
            <p:cNvSpPr/>
            <p:nvPr/>
          </p:nvSpPr>
          <p:spPr>
            <a:xfrm>
              <a:off x="416476" y="2502568"/>
              <a:ext cx="995848" cy="995848"/>
            </a:xfrm>
            <a:prstGeom prst="ellipse">
              <a:avLst/>
            </a:prstGeom>
            <a:noFill/>
            <a:ln w="28575">
              <a:solidFill>
                <a:srgbClr val="4140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30"/>
              <a:endParaRPr lang="en-US" sz="1324" dirty="0">
                <a:solidFill>
                  <a:srgbClr val="414042"/>
                </a:solidFill>
                <a:latin typeface="Amazon Ember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A81E1-B1E3-1C4B-B048-63E805E57B45}"/>
              </a:ext>
            </a:extLst>
          </p:cNvPr>
          <p:cNvGrpSpPr/>
          <p:nvPr/>
        </p:nvGrpSpPr>
        <p:grpSpPr>
          <a:xfrm>
            <a:off x="4954465" y="1958589"/>
            <a:ext cx="1215064" cy="1215064"/>
            <a:chOff x="4074076" y="2487778"/>
            <a:chExt cx="995848" cy="9958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F10945-E541-684A-B7E9-C7A93A867078}"/>
                </a:ext>
              </a:extLst>
            </p:cNvPr>
            <p:cNvGrpSpPr/>
            <p:nvPr/>
          </p:nvGrpSpPr>
          <p:grpSpPr>
            <a:xfrm>
              <a:off x="4294072" y="2647894"/>
              <a:ext cx="555856" cy="675616"/>
              <a:chOff x="-708026" y="4029073"/>
              <a:chExt cx="781051" cy="949326"/>
            </a:xfrm>
          </p:grpSpPr>
          <p:sp>
            <p:nvSpPr>
              <p:cNvPr id="26" name="Freeform 104">
                <a:extLst>
                  <a:ext uri="{FF2B5EF4-FFF2-40B4-BE49-F238E27FC236}">
                    <a16:creationId xmlns:a16="http://schemas.microsoft.com/office/drawing/2014/main" id="{178BE0D9-5EA6-284D-BD81-3C8A4D39B4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54026" y="4452936"/>
                <a:ext cx="527051" cy="525463"/>
              </a:xfrm>
              <a:custGeom>
                <a:avLst/>
                <a:gdLst>
                  <a:gd name="T0" fmla="*/ 332 w 332"/>
                  <a:gd name="T1" fmla="*/ 165 h 331"/>
                  <a:gd name="T2" fmla="*/ 329 w 332"/>
                  <a:gd name="T3" fmla="*/ 198 h 331"/>
                  <a:gd name="T4" fmla="*/ 327 w 332"/>
                  <a:gd name="T5" fmla="*/ 209 h 331"/>
                  <a:gd name="T6" fmla="*/ 320 w 332"/>
                  <a:gd name="T7" fmla="*/ 230 h 331"/>
                  <a:gd name="T8" fmla="*/ 317 w 332"/>
                  <a:gd name="T9" fmla="*/ 236 h 331"/>
                  <a:gd name="T10" fmla="*/ 303 w 332"/>
                  <a:gd name="T11" fmla="*/ 258 h 331"/>
                  <a:gd name="T12" fmla="*/ 302 w 332"/>
                  <a:gd name="T13" fmla="*/ 261 h 331"/>
                  <a:gd name="T14" fmla="*/ 283 w 332"/>
                  <a:gd name="T15" fmla="*/ 284 h 331"/>
                  <a:gd name="T16" fmla="*/ 273 w 332"/>
                  <a:gd name="T17" fmla="*/ 292 h 331"/>
                  <a:gd name="T18" fmla="*/ 257 w 332"/>
                  <a:gd name="T19" fmla="*/ 305 h 331"/>
                  <a:gd name="T20" fmla="*/ 250 w 332"/>
                  <a:gd name="T21" fmla="*/ 309 h 331"/>
                  <a:gd name="T22" fmla="*/ 227 w 332"/>
                  <a:gd name="T23" fmla="*/ 320 h 331"/>
                  <a:gd name="T24" fmla="*/ 224 w 332"/>
                  <a:gd name="T25" fmla="*/ 321 h 331"/>
                  <a:gd name="T26" fmla="*/ 195 w 332"/>
                  <a:gd name="T27" fmla="*/ 328 h 331"/>
                  <a:gd name="T28" fmla="*/ 181 w 332"/>
                  <a:gd name="T29" fmla="*/ 331 h 331"/>
                  <a:gd name="T30" fmla="*/ 162 w 332"/>
                  <a:gd name="T31" fmla="*/ 331 h 331"/>
                  <a:gd name="T32" fmla="*/ 148 w 332"/>
                  <a:gd name="T33" fmla="*/ 329 h 331"/>
                  <a:gd name="T34" fmla="*/ 129 w 332"/>
                  <a:gd name="T35" fmla="*/ 327 h 331"/>
                  <a:gd name="T36" fmla="*/ 115 w 332"/>
                  <a:gd name="T37" fmla="*/ 323 h 331"/>
                  <a:gd name="T38" fmla="*/ 98 w 332"/>
                  <a:gd name="T39" fmla="*/ 316 h 331"/>
                  <a:gd name="T40" fmla="*/ 85 w 332"/>
                  <a:gd name="T41" fmla="*/ 310 h 331"/>
                  <a:gd name="T42" fmla="*/ 69 w 332"/>
                  <a:gd name="T43" fmla="*/ 299 h 331"/>
                  <a:gd name="T44" fmla="*/ 58 w 332"/>
                  <a:gd name="T45" fmla="*/ 291 h 331"/>
                  <a:gd name="T46" fmla="*/ 44 w 332"/>
                  <a:gd name="T47" fmla="*/ 277 h 331"/>
                  <a:gd name="T48" fmla="*/ 36 w 332"/>
                  <a:gd name="T49" fmla="*/ 266 h 331"/>
                  <a:gd name="T50" fmla="*/ 23 w 332"/>
                  <a:gd name="T51" fmla="*/ 250 h 331"/>
                  <a:gd name="T52" fmla="*/ 18 w 332"/>
                  <a:gd name="T53" fmla="*/ 239 h 331"/>
                  <a:gd name="T54" fmla="*/ 10 w 332"/>
                  <a:gd name="T55" fmla="*/ 221 h 331"/>
                  <a:gd name="T56" fmla="*/ 6 w 332"/>
                  <a:gd name="T57" fmla="*/ 208 h 331"/>
                  <a:gd name="T58" fmla="*/ 2 w 332"/>
                  <a:gd name="T59" fmla="*/ 189 h 331"/>
                  <a:gd name="T60" fmla="*/ 0 w 332"/>
                  <a:gd name="T61" fmla="*/ 176 h 331"/>
                  <a:gd name="T62" fmla="*/ 0 w 332"/>
                  <a:gd name="T63" fmla="*/ 156 h 331"/>
                  <a:gd name="T64" fmla="*/ 2 w 332"/>
                  <a:gd name="T65" fmla="*/ 142 h 331"/>
                  <a:gd name="T66" fmla="*/ 6 w 332"/>
                  <a:gd name="T67" fmla="*/ 123 h 331"/>
                  <a:gd name="T68" fmla="*/ 10 w 332"/>
                  <a:gd name="T69" fmla="*/ 111 h 331"/>
                  <a:gd name="T70" fmla="*/ 17 w 332"/>
                  <a:gd name="T71" fmla="*/ 91 h 331"/>
                  <a:gd name="T72" fmla="*/ 23 w 332"/>
                  <a:gd name="T73" fmla="*/ 80 h 331"/>
                  <a:gd name="T74" fmla="*/ 34 w 332"/>
                  <a:gd name="T75" fmla="*/ 64 h 331"/>
                  <a:gd name="T76" fmla="*/ 43 w 332"/>
                  <a:gd name="T77" fmla="*/ 53 h 331"/>
                  <a:gd name="T78" fmla="*/ 58 w 332"/>
                  <a:gd name="T79" fmla="*/ 39 h 331"/>
                  <a:gd name="T80" fmla="*/ 67 w 332"/>
                  <a:gd name="T81" fmla="*/ 31 h 331"/>
                  <a:gd name="T82" fmla="*/ 85 w 332"/>
                  <a:gd name="T83" fmla="*/ 20 h 331"/>
                  <a:gd name="T84" fmla="*/ 96 w 332"/>
                  <a:gd name="T85" fmla="*/ 15 h 331"/>
                  <a:gd name="T86" fmla="*/ 115 w 332"/>
                  <a:gd name="T87" fmla="*/ 8 h 331"/>
                  <a:gd name="T88" fmla="*/ 128 w 332"/>
                  <a:gd name="T89" fmla="*/ 4 h 331"/>
                  <a:gd name="T90" fmla="*/ 147 w 332"/>
                  <a:gd name="T91" fmla="*/ 0 h 331"/>
                  <a:gd name="T92" fmla="*/ 161 w 332"/>
                  <a:gd name="T93" fmla="*/ 0 h 331"/>
                  <a:gd name="T94" fmla="*/ 181 w 332"/>
                  <a:gd name="T95" fmla="*/ 0 h 331"/>
                  <a:gd name="T96" fmla="*/ 194 w 332"/>
                  <a:gd name="T97" fmla="*/ 1 h 331"/>
                  <a:gd name="T98" fmla="*/ 213 w 332"/>
                  <a:gd name="T99" fmla="*/ 7 h 331"/>
                  <a:gd name="T100" fmla="*/ 227 w 332"/>
                  <a:gd name="T101" fmla="*/ 11 h 331"/>
                  <a:gd name="T102" fmla="*/ 244 w 332"/>
                  <a:gd name="T103" fmla="*/ 19 h 331"/>
                  <a:gd name="T104" fmla="*/ 255 w 332"/>
                  <a:gd name="T105" fmla="*/ 26 h 331"/>
                  <a:gd name="T106" fmla="*/ 272 w 332"/>
                  <a:gd name="T107" fmla="*/ 37 h 331"/>
                  <a:gd name="T108" fmla="*/ 281 w 332"/>
                  <a:gd name="T109" fmla="*/ 46 h 331"/>
                  <a:gd name="T110" fmla="*/ 295 w 332"/>
                  <a:gd name="T111" fmla="*/ 60 h 331"/>
                  <a:gd name="T112" fmla="*/ 303 w 332"/>
                  <a:gd name="T113" fmla="*/ 71 h 331"/>
                  <a:gd name="T114" fmla="*/ 313 w 332"/>
                  <a:gd name="T115" fmla="*/ 87 h 331"/>
                  <a:gd name="T116" fmla="*/ 318 w 332"/>
                  <a:gd name="T117" fmla="*/ 100 h 331"/>
                  <a:gd name="T118" fmla="*/ 327 w 332"/>
                  <a:gd name="T119" fmla="*/ 119 h 331"/>
                  <a:gd name="T120" fmla="*/ 329 w 332"/>
                  <a:gd name="T121" fmla="*/ 131 h 331"/>
                  <a:gd name="T122" fmla="*/ 332 w 332"/>
                  <a:gd name="T123" fmla="*/ 152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2" h="331">
                    <a:moveTo>
                      <a:pt x="332" y="165"/>
                    </a:moveTo>
                    <a:lnTo>
                      <a:pt x="332" y="165"/>
                    </a:lnTo>
                    <a:lnTo>
                      <a:pt x="332" y="179"/>
                    </a:lnTo>
                    <a:moveTo>
                      <a:pt x="329" y="198"/>
                    </a:moveTo>
                    <a:lnTo>
                      <a:pt x="329" y="198"/>
                    </a:lnTo>
                    <a:lnTo>
                      <a:pt x="327" y="209"/>
                    </a:lnTo>
                    <a:lnTo>
                      <a:pt x="327" y="210"/>
                    </a:lnTo>
                    <a:moveTo>
                      <a:pt x="320" y="230"/>
                    </a:moveTo>
                    <a:lnTo>
                      <a:pt x="320" y="230"/>
                    </a:lnTo>
                    <a:lnTo>
                      <a:pt x="317" y="236"/>
                    </a:lnTo>
                    <a:lnTo>
                      <a:pt x="314" y="242"/>
                    </a:lnTo>
                    <a:moveTo>
                      <a:pt x="303" y="258"/>
                    </a:moveTo>
                    <a:lnTo>
                      <a:pt x="303" y="258"/>
                    </a:lnTo>
                    <a:lnTo>
                      <a:pt x="302" y="261"/>
                    </a:lnTo>
                    <a:lnTo>
                      <a:pt x="295" y="269"/>
                    </a:lnTo>
                    <a:moveTo>
                      <a:pt x="283" y="284"/>
                    </a:moveTo>
                    <a:lnTo>
                      <a:pt x="283" y="284"/>
                    </a:lnTo>
                    <a:lnTo>
                      <a:pt x="273" y="292"/>
                    </a:lnTo>
                    <a:lnTo>
                      <a:pt x="272" y="292"/>
                    </a:lnTo>
                    <a:moveTo>
                      <a:pt x="257" y="305"/>
                    </a:moveTo>
                    <a:lnTo>
                      <a:pt x="257" y="305"/>
                    </a:lnTo>
                    <a:lnTo>
                      <a:pt x="250" y="309"/>
                    </a:lnTo>
                    <a:lnTo>
                      <a:pt x="244" y="312"/>
                    </a:lnTo>
                    <a:moveTo>
                      <a:pt x="227" y="320"/>
                    </a:moveTo>
                    <a:lnTo>
                      <a:pt x="227" y="320"/>
                    </a:lnTo>
                    <a:lnTo>
                      <a:pt x="224" y="321"/>
                    </a:lnTo>
                    <a:lnTo>
                      <a:pt x="214" y="324"/>
                    </a:lnTo>
                    <a:moveTo>
                      <a:pt x="195" y="328"/>
                    </a:moveTo>
                    <a:lnTo>
                      <a:pt x="195" y="328"/>
                    </a:lnTo>
                    <a:lnTo>
                      <a:pt x="181" y="331"/>
                    </a:lnTo>
                    <a:moveTo>
                      <a:pt x="162" y="331"/>
                    </a:moveTo>
                    <a:lnTo>
                      <a:pt x="162" y="331"/>
                    </a:lnTo>
                    <a:lnTo>
                      <a:pt x="151" y="331"/>
                    </a:lnTo>
                    <a:lnTo>
                      <a:pt x="148" y="329"/>
                    </a:lnTo>
                    <a:moveTo>
                      <a:pt x="129" y="327"/>
                    </a:moveTo>
                    <a:lnTo>
                      <a:pt x="129" y="327"/>
                    </a:lnTo>
                    <a:lnTo>
                      <a:pt x="122" y="325"/>
                    </a:lnTo>
                    <a:lnTo>
                      <a:pt x="115" y="323"/>
                    </a:lnTo>
                    <a:moveTo>
                      <a:pt x="98" y="316"/>
                    </a:moveTo>
                    <a:lnTo>
                      <a:pt x="98" y="316"/>
                    </a:lnTo>
                    <a:lnTo>
                      <a:pt x="95" y="316"/>
                    </a:lnTo>
                    <a:lnTo>
                      <a:pt x="85" y="310"/>
                    </a:lnTo>
                    <a:moveTo>
                      <a:pt x="69" y="299"/>
                    </a:moveTo>
                    <a:lnTo>
                      <a:pt x="69" y="299"/>
                    </a:lnTo>
                    <a:lnTo>
                      <a:pt x="59" y="292"/>
                    </a:lnTo>
                    <a:lnTo>
                      <a:pt x="58" y="291"/>
                    </a:lnTo>
                    <a:moveTo>
                      <a:pt x="44" y="277"/>
                    </a:moveTo>
                    <a:lnTo>
                      <a:pt x="44" y="277"/>
                    </a:lnTo>
                    <a:lnTo>
                      <a:pt x="39" y="272"/>
                    </a:lnTo>
                    <a:lnTo>
                      <a:pt x="36" y="266"/>
                    </a:lnTo>
                    <a:moveTo>
                      <a:pt x="23" y="250"/>
                    </a:moveTo>
                    <a:lnTo>
                      <a:pt x="23" y="250"/>
                    </a:lnTo>
                    <a:lnTo>
                      <a:pt x="22" y="249"/>
                    </a:lnTo>
                    <a:lnTo>
                      <a:pt x="18" y="239"/>
                    </a:lnTo>
                    <a:moveTo>
                      <a:pt x="10" y="221"/>
                    </a:moveTo>
                    <a:lnTo>
                      <a:pt x="10" y="221"/>
                    </a:lnTo>
                    <a:lnTo>
                      <a:pt x="6" y="209"/>
                    </a:lnTo>
                    <a:lnTo>
                      <a:pt x="6" y="208"/>
                    </a:lnTo>
                    <a:moveTo>
                      <a:pt x="2" y="189"/>
                    </a:moveTo>
                    <a:lnTo>
                      <a:pt x="2" y="189"/>
                    </a:lnTo>
                    <a:lnTo>
                      <a:pt x="0" y="180"/>
                    </a:lnTo>
                    <a:lnTo>
                      <a:pt x="0" y="176"/>
                    </a:lnTo>
                    <a:moveTo>
                      <a:pt x="0" y="156"/>
                    </a:moveTo>
                    <a:lnTo>
                      <a:pt x="0" y="156"/>
                    </a:lnTo>
                    <a:lnTo>
                      <a:pt x="0" y="150"/>
                    </a:lnTo>
                    <a:lnTo>
                      <a:pt x="2" y="142"/>
                    </a:lnTo>
                    <a:moveTo>
                      <a:pt x="6" y="123"/>
                    </a:moveTo>
                    <a:lnTo>
                      <a:pt x="6" y="123"/>
                    </a:lnTo>
                    <a:lnTo>
                      <a:pt x="6" y="122"/>
                    </a:lnTo>
                    <a:lnTo>
                      <a:pt x="10" y="111"/>
                    </a:lnTo>
                    <a:moveTo>
                      <a:pt x="17" y="91"/>
                    </a:moveTo>
                    <a:lnTo>
                      <a:pt x="17" y="91"/>
                    </a:lnTo>
                    <a:lnTo>
                      <a:pt x="22" y="82"/>
                    </a:lnTo>
                    <a:lnTo>
                      <a:pt x="23" y="80"/>
                    </a:lnTo>
                    <a:moveTo>
                      <a:pt x="34" y="64"/>
                    </a:moveTo>
                    <a:lnTo>
                      <a:pt x="34" y="64"/>
                    </a:lnTo>
                    <a:lnTo>
                      <a:pt x="39" y="59"/>
                    </a:lnTo>
                    <a:lnTo>
                      <a:pt x="43" y="53"/>
                    </a:lnTo>
                    <a:moveTo>
                      <a:pt x="58" y="39"/>
                    </a:moveTo>
                    <a:lnTo>
                      <a:pt x="58" y="39"/>
                    </a:lnTo>
                    <a:lnTo>
                      <a:pt x="59" y="38"/>
                    </a:lnTo>
                    <a:lnTo>
                      <a:pt x="67" y="31"/>
                    </a:lnTo>
                    <a:moveTo>
                      <a:pt x="85" y="20"/>
                    </a:moveTo>
                    <a:lnTo>
                      <a:pt x="85" y="20"/>
                    </a:lnTo>
                    <a:lnTo>
                      <a:pt x="95" y="15"/>
                    </a:lnTo>
                    <a:lnTo>
                      <a:pt x="96" y="15"/>
                    </a:lnTo>
                    <a:moveTo>
                      <a:pt x="115" y="8"/>
                    </a:moveTo>
                    <a:lnTo>
                      <a:pt x="115" y="8"/>
                    </a:lnTo>
                    <a:lnTo>
                      <a:pt x="122" y="5"/>
                    </a:lnTo>
                    <a:lnTo>
                      <a:pt x="128" y="4"/>
                    </a:lnTo>
                    <a:moveTo>
                      <a:pt x="147" y="0"/>
                    </a:moveTo>
                    <a:lnTo>
                      <a:pt x="147" y="0"/>
                    </a:lnTo>
                    <a:lnTo>
                      <a:pt x="151" y="0"/>
                    </a:lnTo>
                    <a:lnTo>
                      <a:pt x="161" y="0"/>
                    </a:lnTo>
                    <a:moveTo>
                      <a:pt x="181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4" y="1"/>
                    </a:lnTo>
                    <a:moveTo>
                      <a:pt x="213" y="7"/>
                    </a:moveTo>
                    <a:lnTo>
                      <a:pt x="213" y="7"/>
                    </a:lnTo>
                    <a:lnTo>
                      <a:pt x="224" y="9"/>
                    </a:lnTo>
                    <a:lnTo>
                      <a:pt x="227" y="11"/>
                    </a:lnTo>
                    <a:moveTo>
                      <a:pt x="244" y="19"/>
                    </a:moveTo>
                    <a:lnTo>
                      <a:pt x="244" y="19"/>
                    </a:lnTo>
                    <a:lnTo>
                      <a:pt x="250" y="22"/>
                    </a:lnTo>
                    <a:lnTo>
                      <a:pt x="255" y="26"/>
                    </a:lnTo>
                    <a:moveTo>
                      <a:pt x="272" y="37"/>
                    </a:moveTo>
                    <a:lnTo>
                      <a:pt x="272" y="37"/>
                    </a:lnTo>
                    <a:lnTo>
                      <a:pt x="273" y="38"/>
                    </a:lnTo>
                    <a:lnTo>
                      <a:pt x="281" y="46"/>
                    </a:lnTo>
                    <a:moveTo>
                      <a:pt x="295" y="60"/>
                    </a:moveTo>
                    <a:lnTo>
                      <a:pt x="295" y="60"/>
                    </a:lnTo>
                    <a:lnTo>
                      <a:pt x="302" y="70"/>
                    </a:lnTo>
                    <a:lnTo>
                      <a:pt x="303" y="71"/>
                    </a:lnTo>
                    <a:moveTo>
                      <a:pt x="313" y="87"/>
                    </a:moveTo>
                    <a:lnTo>
                      <a:pt x="313" y="87"/>
                    </a:lnTo>
                    <a:lnTo>
                      <a:pt x="317" y="94"/>
                    </a:lnTo>
                    <a:lnTo>
                      <a:pt x="318" y="100"/>
                    </a:lnTo>
                    <a:moveTo>
                      <a:pt x="327" y="119"/>
                    </a:moveTo>
                    <a:lnTo>
                      <a:pt x="327" y="119"/>
                    </a:lnTo>
                    <a:lnTo>
                      <a:pt x="327" y="122"/>
                    </a:lnTo>
                    <a:lnTo>
                      <a:pt x="329" y="131"/>
                    </a:lnTo>
                    <a:moveTo>
                      <a:pt x="332" y="152"/>
                    </a:moveTo>
                    <a:lnTo>
                      <a:pt x="332" y="152"/>
                    </a:lnTo>
                    <a:lnTo>
                      <a:pt x="332" y="164"/>
                    </a:lnTo>
                  </a:path>
                </a:pathLst>
              </a:custGeom>
              <a:solidFill>
                <a:srgbClr val="FFFFFF"/>
              </a:solidFill>
              <a:ln>
                <a:solidFill>
                  <a:srgbClr val="414042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27" name="Freeform 105">
                <a:extLst>
                  <a:ext uri="{FF2B5EF4-FFF2-40B4-BE49-F238E27FC236}">
                    <a16:creationId xmlns:a16="http://schemas.microsoft.com/office/drawing/2014/main" id="{73CA06CC-4D00-2642-B998-6E0D1F6C3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8026" y="4029073"/>
                <a:ext cx="708026" cy="873125"/>
              </a:xfrm>
              <a:custGeom>
                <a:avLst/>
                <a:gdLst>
                  <a:gd name="T0" fmla="*/ 305 w 325"/>
                  <a:gd name="T1" fmla="*/ 255 h 402"/>
                  <a:gd name="T2" fmla="*/ 290 w 325"/>
                  <a:gd name="T3" fmla="*/ 247 h 402"/>
                  <a:gd name="T4" fmla="*/ 277 w 325"/>
                  <a:gd name="T5" fmla="*/ 246 h 402"/>
                  <a:gd name="T6" fmla="*/ 286 w 325"/>
                  <a:gd name="T7" fmla="*/ 145 h 402"/>
                  <a:gd name="T8" fmla="*/ 297 w 325"/>
                  <a:gd name="T9" fmla="*/ 134 h 402"/>
                  <a:gd name="T10" fmla="*/ 303 w 325"/>
                  <a:gd name="T11" fmla="*/ 112 h 402"/>
                  <a:gd name="T12" fmla="*/ 297 w 325"/>
                  <a:gd name="T13" fmla="*/ 91 h 402"/>
                  <a:gd name="T14" fmla="*/ 286 w 325"/>
                  <a:gd name="T15" fmla="*/ 80 h 402"/>
                  <a:gd name="T16" fmla="*/ 249 w 325"/>
                  <a:gd name="T17" fmla="*/ 77 h 402"/>
                  <a:gd name="T18" fmla="*/ 237 w 325"/>
                  <a:gd name="T19" fmla="*/ 85 h 402"/>
                  <a:gd name="T20" fmla="*/ 237 w 325"/>
                  <a:gd name="T21" fmla="*/ 140 h 402"/>
                  <a:gd name="T22" fmla="*/ 249 w 325"/>
                  <a:gd name="T23" fmla="*/ 148 h 402"/>
                  <a:gd name="T24" fmla="*/ 255 w 325"/>
                  <a:gd name="T25" fmla="*/ 254 h 402"/>
                  <a:gd name="T26" fmla="*/ 237 w 325"/>
                  <a:gd name="T27" fmla="*/ 268 h 402"/>
                  <a:gd name="T28" fmla="*/ 204 w 325"/>
                  <a:gd name="T29" fmla="*/ 246 h 402"/>
                  <a:gd name="T30" fmla="*/ 188 w 325"/>
                  <a:gd name="T31" fmla="*/ 247 h 402"/>
                  <a:gd name="T32" fmla="*/ 155 w 325"/>
                  <a:gd name="T33" fmla="*/ 284 h 402"/>
                  <a:gd name="T34" fmla="*/ 162 w 325"/>
                  <a:gd name="T35" fmla="*/ 321 h 402"/>
                  <a:gd name="T36" fmla="*/ 192 w 325"/>
                  <a:gd name="T37" fmla="*/ 356 h 402"/>
                  <a:gd name="T38" fmla="*/ 87 w 325"/>
                  <a:gd name="T39" fmla="*/ 277 h 402"/>
                  <a:gd name="T40" fmla="*/ 152 w 325"/>
                  <a:gd name="T41" fmla="*/ 158 h 402"/>
                  <a:gd name="T42" fmla="*/ 152 w 325"/>
                  <a:gd name="T43" fmla="*/ 146 h 402"/>
                  <a:gd name="T44" fmla="*/ 143 w 325"/>
                  <a:gd name="T45" fmla="*/ 129 h 402"/>
                  <a:gd name="T46" fmla="*/ 100 w 325"/>
                  <a:gd name="T47" fmla="*/ 0 h 402"/>
                  <a:gd name="T48" fmla="*/ 87 w 325"/>
                  <a:gd name="T49" fmla="*/ 13 h 402"/>
                  <a:gd name="T50" fmla="*/ 118 w 325"/>
                  <a:gd name="T51" fmla="*/ 63 h 402"/>
                  <a:gd name="T52" fmla="*/ 114 w 325"/>
                  <a:gd name="T53" fmla="*/ 138 h 402"/>
                  <a:gd name="T54" fmla="*/ 93 w 325"/>
                  <a:gd name="T55" fmla="*/ 176 h 402"/>
                  <a:gd name="T56" fmla="*/ 62 w 325"/>
                  <a:gd name="T57" fmla="*/ 178 h 402"/>
                  <a:gd name="T58" fmla="*/ 39 w 325"/>
                  <a:gd name="T59" fmla="*/ 141 h 402"/>
                  <a:gd name="T60" fmla="*/ 32 w 325"/>
                  <a:gd name="T61" fmla="*/ 63 h 402"/>
                  <a:gd name="T62" fmla="*/ 46 w 325"/>
                  <a:gd name="T63" fmla="*/ 27 h 402"/>
                  <a:gd name="T64" fmla="*/ 52 w 325"/>
                  <a:gd name="T65" fmla="*/ 27 h 402"/>
                  <a:gd name="T66" fmla="*/ 65 w 325"/>
                  <a:gd name="T67" fmla="*/ 13 h 402"/>
                  <a:gd name="T68" fmla="*/ 52 w 325"/>
                  <a:gd name="T69" fmla="*/ 0 h 402"/>
                  <a:gd name="T70" fmla="*/ 51 w 325"/>
                  <a:gd name="T71" fmla="*/ 0 h 402"/>
                  <a:gd name="T72" fmla="*/ 39 w 325"/>
                  <a:gd name="T73" fmla="*/ 2 h 402"/>
                  <a:gd name="T74" fmla="*/ 27 w 325"/>
                  <a:gd name="T75" fmla="*/ 7 h 402"/>
                  <a:gd name="T76" fmla="*/ 20 w 325"/>
                  <a:gd name="T77" fmla="*/ 13 h 402"/>
                  <a:gd name="T78" fmla="*/ 5 w 325"/>
                  <a:gd name="T79" fmla="*/ 133 h 402"/>
                  <a:gd name="T80" fmla="*/ 0 w 325"/>
                  <a:gd name="T81" fmla="*/ 146 h 402"/>
                  <a:gd name="T82" fmla="*/ 0 w 325"/>
                  <a:gd name="T83" fmla="*/ 158 h 402"/>
                  <a:gd name="T84" fmla="*/ 65 w 325"/>
                  <a:gd name="T85" fmla="*/ 277 h 402"/>
                  <a:gd name="T86" fmla="*/ 74 w 325"/>
                  <a:gd name="T87" fmla="*/ 317 h 402"/>
                  <a:gd name="T88" fmla="*/ 121 w 325"/>
                  <a:gd name="T89" fmla="*/ 368 h 402"/>
                  <a:gd name="T90" fmla="*/ 135 w 325"/>
                  <a:gd name="T91" fmla="*/ 374 h 402"/>
                  <a:gd name="T92" fmla="*/ 155 w 325"/>
                  <a:gd name="T93" fmla="*/ 380 h 402"/>
                  <a:gd name="T94" fmla="*/ 210 w 325"/>
                  <a:gd name="T95" fmla="*/ 374 h 402"/>
                  <a:gd name="T96" fmla="*/ 226 w 325"/>
                  <a:gd name="T97" fmla="*/ 390 h 402"/>
                  <a:gd name="T98" fmla="*/ 239 w 325"/>
                  <a:gd name="T99" fmla="*/ 402 h 402"/>
                  <a:gd name="T100" fmla="*/ 307 w 325"/>
                  <a:gd name="T101" fmla="*/ 333 h 402"/>
                  <a:gd name="T102" fmla="*/ 310 w 325"/>
                  <a:gd name="T103" fmla="*/ 259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25" h="402">
                    <a:moveTo>
                      <a:pt x="310" y="259"/>
                    </a:moveTo>
                    <a:cubicBezTo>
                      <a:pt x="308" y="258"/>
                      <a:pt x="307" y="257"/>
                      <a:pt x="305" y="255"/>
                    </a:cubicBezTo>
                    <a:cubicBezTo>
                      <a:pt x="302" y="253"/>
                      <a:pt x="298" y="251"/>
                      <a:pt x="295" y="249"/>
                    </a:cubicBezTo>
                    <a:cubicBezTo>
                      <a:pt x="293" y="248"/>
                      <a:pt x="292" y="247"/>
                      <a:pt x="290" y="247"/>
                    </a:cubicBezTo>
                    <a:cubicBezTo>
                      <a:pt x="286" y="246"/>
                      <a:pt x="283" y="245"/>
                      <a:pt x="279" y="245"/>
                    </a:cubicBezTo>
                    <a:cubicBezTo>
                      <a:pt x="279" y="245"/>
                      <a:pt x="278" y="246"/>
                      <a:pt x="277" y="246"/>
                    </a:cubicBezTo>
                    <a:cubicBezTo>
                      <a:pt x="277" y="149"/>
                      <a:pt x="277" y="149"/>
                      <a:pt x="277" y="149"/>
                    </a:cubicBezTo>
                    <a:cubicBezTo>
                      <a:pt x="280" y="148"/>
                      <a:pt x="283" y="147"/>
                      <a:pt x="286" y="145"/>
                    </a:cubicBezTo>
                    <a:cubicBezTo>
                      <a:pt x="288" y="143"/>
                      <a:pt x="290" y="142"/>
                      <a:pt x="292" y="140"/>
                    </a:cubicBezTo>
                    <a:cubicBezTo>
                      <a:pt x="294" y="138"/>
                      <a:pt x="295" y="136"/>
                      <a:pt x="297" y="134"/>
                    </a:cubicBezTo>
                    <a:cubicBezTo>
                      <a:pt x="299" y="131"/>
                      <a:pt x="300" y="128"/>
                      <a:pt x="301" y="124"/>
                    </a:cubicBezTo>
                    <a:cubicBezTo>
                      <a:pt x="303" y="120"/>
                      <a:pt x="303" y="116"/>
                      <a:pt x="303" y="112"/>
                    </a:cubicBezTo>
                    <a:cubicBezTo>
                      <a:pt x="303" y="108"/>
                      <a:pt x="303" y="105"/>
                      <a:pt x="301" y="101"/>
                    </a:cubicBezTo>
                    <a:cubicBezTo>
                      <a:pt x="300" y="97"/>
                      <a:pt x="299" y="94"/>
                      <a:pt x="297" y="91"/>
                    </a:cubicBezTo>
                    <a:cubicBezTo>
                      <a:pt x="295" y="89"/>
                      <a:pt x="294" y="87"/>
                      <a:pt x="292" y="85"/>
                    </a:cubicBezTo>
                    <a:cubicBezTo>
                      <a:pt x="290" y="83"/>
                      <a:pt x="288" y="82"/>
                      <a:pt x="286" y="80"/>
                    </a:cubicBezTo>
                    <a:cubicBezTo>
                      <a:pt x="280" y="76"/>
                      <a:pt x="272" y="74"/>
                      <a:pt x="264" y="74"/>
                    </a:cubicBezTo>
                    <a:cubicBezTo>
                      <a:pt x="259" y="74"/>
                      <a:pt x="254" y="75"/>
                      <a:pt x="249" y="77"/>
                    </a:cubicBezTo>
                    <a:cubicBezTo>
                      <a:pt x="246" y="78"/>
                      <a:pt x="242" y="80"/>
                      <a:pt x="239" y="82"/>
                    </a:cubicBezTo>
                    <a:cubicBezTo>
                      <a:pt x="238" y="83"/>
                      <a:pt x="238" y="84"/>
                      <a:pt x="237" y="85"/>
                    </a:cubicBezTo>
                    <a:cubicBezTo>
                      <a:pt x="230" y="92"/>
                      <a:pt x="225" y="102"/>
                      <a:pt x="225" y="112"/>
                    </a:cubicBezTo>
                    <a:cubicBezTo>
                      <a:pt x="225" y="123"/>
                      <a:pt x="230" y="133"/>
                      <a:pt x="237" y="140"/>
                    </a:cubicBezTo>
                    <a:cubicBezTo>
                      <a:pt x="238" y="141"/>
                      <a:pt x="238" y="142"/>
                      <a:pt x="239" y="143"/>
                    </a:cubicBezTo>
                    <a:cubicBezTo>
                      <a:pt x="242" y="145"/>
                      <a:pt x="246" y="147"/>
                      <a:pt x="249" y="148"/>
                    </a:cubicBezTo>
                    <a:cubicBezTo>
                      <a:pt x="251" y="149"/>
                      <a:pt x="253" y="150"/>
                      <a:pt x="255" y="150"/>
                    </a:cubicBezTo>
                    <a:cubicBezTo>
                      <a:pt x="255" y="254"/>
                      <a:pt x="255" y="254"/>
                      <a:pt x="255" y="254"/>
                    </a:cubicBezTo>
                    <a:cubicBezTo>
                      <a:pt x="249" y="259"/>
                      <a:pt x="243" y="264"/>
                      <a:pt x="237" y="269"/>
                    </a:cubicBezTo>
                    <a:cubicBezTo>
                      <a:pt x="237" y="268"/>
                      <a:pt x="237" y="268"/>
                      <a:pt x="237" y="268"/>
                    </a:cubicBezTo>
                    <a:cubicBezTo>
                      <a:pt x="236" y="267"/>
                      <a:pt x="234" y="265"/>
                      <a:pt x="233" y="263"/>
                    </a:cubicBezTo>
                    <a:cubicBezTo>
                      <a:pt x="225" y="253"/>
                      <a:pt x="215" y="247"/>
                      <a:pt x="204" y="246"/>
                    </a:cubicBezTo>
                    <a:cubicBezTo>
                      <a:pt x="203" y="246"/>
                      <a:pt x="202" y="246"/>
                      <a:pt x="201" y="246"/>
                    </a:cubicBezTo>
                    <a:cubicBezTo>
                      <a:pt x="197" y="246"/>
                      <a:pt x="192" y="246"/>
                      <a:pt x="188" y="247"/>
                    </a:cubicBezTo>
                    <a:cubicBezTo>
                      <a:pt x="174" y="251"/>
                      <a:pt x="165" y="259"/>
                      <a:pt x="159" y="271"/>
                    </a:cubicBezTo>
                    <a:cubicBezTo>
                      <a:pt x="157" y="275"/>
                      <a:pt x="156" y="279"/>
                      <a:pt x="155" y="284"/>
                    </a:cubicBezTo>
                    <a:cubicBezTo>
                      <a:pt x="154" y="288"/>
                      <a:pt x="154" y="293"/>
                      <a:pt x="154" y="297"/>
                    </a:cubicBezTo>
                    <a:cubicBezTo>
                      <a:pt x="155" y="305"/>
                      <a:pt x="157" y="313"/>
                      <a:pt x="162" y="321"/>
                    </a:cubicBezTo>
                    <a:cubicBezTo>
                      <a:pt x="164" y="325"/>
                      <a:pt x="166" y="328"/>
                      <a:pt x="169" y="332"/>
                    </a:cubicBezTo>
                    <a:cubicBezTo>
                      <a:pt x="176" y="340"/>
                      <a:pt x="184" y="348"/>
                      <a:pt x="192" y="356"/>
                    </a:cubicBezTo>
                    <a:cubicBezTo>
                      <a:pt x="185" y="357"/>
                      <a:pt x="178" y="358"/>
                      <a:pt x="171" y="358"/>
                    </a:cubicBezTo>
                    <a:cubicBezTo>
                      <a:pt x="125" y="358"/>
                      <a:pt x="87" y="322"/>
                      <a:pt x="87" y="277"/>
                    </a:cubicBezTo>
                    <a:cubicBezTo>
                      <a:pt x="87" y="233"/>
                      <a:pt x="87" y="233"/>
                      <a:pt x="87" y="233"/>
                    </a:cubicBezTo>
                    <a:cubicBezTo>
                      <a:pt x="124" y="227"/>
                      <a:pt x="152" y="196"/>
                      <a:pt x="152" y="158"/>
                    </a:cubicBezTo>
                    <a:cubicBezTo>
                      <a:pt x="152" y="157"/>
                      <a:pt x="152" y="155"/>
                      <a:pt x="151" y="154"/>
                    </a:cubicBezTo>
                    <a:cubicBezTo>
                      <a:pt x="152" y="151"/>
                      <a:pt x="152" y="148"/>
                      <a:pt x="152" y="146"/>
                    </a:cubicBezTo>
                    <a:cubicBezTo>
                      <a:pt x="152" y="140"/>
                      <a:pt x="150" y="135"/>
                      <a:pt x="146" y="131"/>
                    </a:cubicBezTo>
                    <a:cubicBezTo>
                      <a:pt x="145" y="130"/>
                      <a:pt x="144" y="130"/>
                      <a:pt x="143" y="129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12"/>
                      <a:pt x="120" y="1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87" y="6"/>
                      <a:pt x="87" y="13"/>
                    </a:cubicBezTo>
                    <a:cubicBezTo>
                      <a:pt x="87" y="20"/>
                      <a:pt x="92" y="26"/>
                      <a:pt x="99" y="27"/>
                    </a:cubicBezTo>
                    <a:cubicBezTo>
                      <a:pt x="108" y="27"/>
                      <a:pt x="118" y="30"/>
                      <a:pt x="118" y="63"/>
                    </a:cubicBezTo>
                    <a:cubicBezTo>
                      <a:pt x="118" y="131"/>
                      <a:pt x="118" y="131"/>
                      <a:pt x="118" y="131"/>
                    </a:cubicBezTo>
                    <a:cubicBezTo>
                      <a:pt x="117" y="133"/>
                      <a:pt x="115" y="135"/>
                      <a:pt x="114" y="138"/>
                    </a:cubicBezTo>
                    <a:cubicBezTo>
                      <a:pt x="113" y="140"/>
                      <a:pt x="113" y="143"/>
                      <a:pt x="113" y="146"/>
                    </a:cubicBezTo>
                    <a:cubicBezTo>
                      <a:pt x="113" y="159"/>
                      <a:pt x="105" y="171"/>
                      <a:pt x="93" y="176"/>
                    </a:cubicBezTo>
                    <a:cubicBezTo>
                      <a:pt x="88" y="179"/>
                      <a:pt x="82" y="181"/>
                      <a:pt x="76" y="181"/>
                    </a:cubicBezTo>
                    <a:cubicBezTo>
                      <a:pt x="71" y="181"/>
                      <a:pt x="66" y="180"/>
                      <a:pt x="62" y="178"/>
                    </a:cubicBezTo>
                    <a:cubicBezTo>
                      <a:pt x="49" y="173"/>
                      <a:pt x="39" y="160"/>
                      <a:pt x="39" y="146"/>
                    </a:cubicBezTo>
                    <a:cubicBezTo>
                      <a:pt x="39" y="144"/>
                      <a:pt x="39" y="143"/>
                      <a:pt x="39" y="141"/>
                    </a:cubicBezTo>
                    <a:cubicBezTo>
                      <a:pt x="38" y="137"/>
                      <a:pt x="35" y="132"/>
                      <a:pt x="32" y="130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38"/>
                      <a:pt x="37" y="30"/>
                      <a:pt x="45" y="28"/>
                    </a:cubicBezTo>
                    <a:cubicBezTo>
                      <a:pt x="45" y="28"/>
                      <a:pt x="46" y="27"/>
                      <a:pt x="46" y="27"/>
                    </a:cubicBezTo>
                    <a:cubicBezTo>
                      <a:pt x="48" y="27"/>
                      <a:pt x="49" y="27"/>
                      <a:pt x="50" y="27"/>
                    </a:cubicBezTo>
                    <a:cubicBezTo>
                      <a:pt x="51" y="27"/>
                      <a:pt x="51" y="27"/>
                      <a:pt x="52" y="27"/>
                    </a:cubicBezTo>
                    <a:cubicBezTo>
                      <a:pt x="56" y="26"/>
                      <a:pt x="59" y="25"/>
                      <a:pt x="61" y="22"/>
                    </a:cubicBezTo>
                    <a:cubicBezTo>
                      <a:pt x="64" y="20"/>
                      <a:pt x="65" y="17"/>
                      <a:pt x="65" y="13"/>
                    </a:cubicBezTo>
                    <a:cubicBezTo>
                      <a:pt x="65" y="10"/>
                      <a:pt x="64" y="8"/>
                      <a:pt x="63" y="6"/>
                    </a:cubicBezTo>
                    <a:cubicBezTo>
                      <a:pt x="60" y="2"/>
                      <a:pt x="56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3" y="1"/>
                      <a:pt x="39" y="2"/>
                    </a:cubicBezTo>
                    <a:cubicBezTo>
                      <a:pt x="38" y="2"/>
                      <a:pt x="36" y="3"/>
                      <a:pt x="35" y="3"/>
                    </a:cubicBezTo>
                    <a:cubicBezTo>
                      <a:pt x="32" y="4"/>
                      <a:pt x="30" y="5"/>
                      <a:pt x="27" y="7"/>
                    </a:cubicBezTo>
                    <a:cubicBezTo>
                      <a:pt x="26" y="8"/>
                      <a:pt x="25" y="9"/>
                      <a:pt x="24" y="9"/>
                    </a:cubicBezTo>
                    <a:cubicBezTo>
                      <a:pt x="22" y="10"/>
                      <a:pt x="21" y="12"/>
                      <a:pt x="20" y="13"/>
                    </a:cubicBezTo>
                    <a:cubicBezTo>
                      <a:pt x="11" y="22"/>
                      <a:pt x="5" y="37"/>
                      <a:pt x="5" y="63"/>
                    </a:cubicBezTo>
                    <a:cubicBezTo>
                      <a:pt x="5" y="133"/>
                      <a:pt x="5" y="133"/>
                      <a:pt x="5" y="133"/>
                    </a:cubicBezTo>
                    <a:cubicBezTo>
                      <a:pt x="4" y="134"/>
                      <a:pt x="3" y="136"/>
                      <a:pt x="2" y="138"/>
                    </a:cubicBezTo>
                    <a:cubicBezTo>
                      <a:pt x="1" y="140"/>
                      <a:pt x="0" y="143"/>
                      <a:pt x="0" y="146"/>
                    </a:cubicBezTo>
                    <a:cubicBezTo>
                      <a:pt x="0" y="148"/>
                      <a:pt x="1" y="151"/>
                      <a:pt x="1" y="154"/>
                    </a:cubicBezTo>
                    <a:cubicBezTo>
                      <a:pt x="1" y="156"/>
                      <a:pt x="0" y="157"/>
                      <a:pt x="0" y="158"/>
                    </a:cubicBezTo>
                    <a:cubicBezTo>
                      <a:pt x="0" y="196"/>
                      <a:pt x="29" y="228"/>
                      <a:pt x="65" y="233"/>
                    </a:cubicBezTo>
                    <a:cubicBezTo>
                      <a:pt x="65" y="277"/>
                      <a:pt x="65" y="277"/>
                      <a:pt x="65" y="277"/>
                    </a:cubicBezTo>
                    <a:cubicBezTo>
                      <a:pt x="65" y="289"/>
                      <a:pt x="67" y="301"/>
                      <a:pt x="72" y="312"/>
                    </a:cubicBezTo>
                    <a:cubicBezTo>
                      <a:pt x="72" y="314"/>
                      <a:pt x="73" y="316"/>
                      <a:pt x="74" y="317"/>
                    </a:cubicBezTo>
                    <a:cubicBezTo>
                      <a:pt x="79" y="330"/>
                      <a:pt x="87" y="341"/>
                      <a:pt x="96" y="350"/>
                    </a:cubicBezTo>
                    <a:cubicBezTo>
                      <a:pt x="103" y="357"/>
                      <a:pt x="112" y="363"/>
                      <a:pt x="121" y="368"/>
                    </a:cubicBezTo>
                    <a:cubicBezTo>
                      <a:pt x="124" y="370"/>
                      <a:pt x="127" y="371"/>
                      <a:pt x="130" y="373"/>
                    </a:cubicBezTo>
                    <a:cubicBezTo>
                      <a:pt x="132" y="373"/>
                      <a:pt x="133" y="374"/>
                      <a:pt x="135" y="374"/>
                    </a:cubicBezTo>
                    <a:cubicBezTo>
                      <a:pt x="138" y="376"/>
                      <a:pt x="141" y="377"/>
                      <a:pt x="145" y="377"/>
                    </a:cubicBezTo>
                    <a:cubicBezTo>
                      <a:pt x="148" y="378"/>
                      <a:pt x="152" y="379"/>
                      <a:pt x="155" y="380"/>
                    </a:cubicBezTo>
                    <a:cubicBezTo>
                      <a:pt x="160" y="380"/>
                      <a:pt x="166" y="381"/>
                      <a:pt x="171" y="381"/>
                    </a:cubicBezTo>
                    <a:cubicBezTo>
                      <a:pt x="185" y="381"/>
                      <a:pt x="198" y="378"/>
                      <a:pt x="210" y="374"/>
                    </a:cubicBezTo>
                    <a:cubicBezTo>
                      <a:pt x="211" y="375"/>
                      <a:pt x="212" y="377"/>
                      <a:pt x="214" y="378"/>
                    </a:cubicBezTo>
                    <a:cubicBezTo>
                      <a:pt x="218" y="382"/>
                      <a:pt x="222" y="386"/>
                      <a:pt x="226" y="390"/>
                    </a:cubicBezTo>
                    <a:cubicBezTo>
                      <a:pt x="230" y="394"/>
                      <a:pt x="235" y="398"/>
                      <a:pt x="239" y="402"/>
                    </a:cubicBezTo>
                    <a:cubicBezTo>
                      <a:pt x="239" y="402"/>
                      <a:pt x="239" y="402"/>
                      <a:pt x="239" y="402"/>
                    </a:cubicBezTo>
                    <a:cubicBezTo>
                      <a:pt x="239" y="402"/>
                      <a:pt x="239" y="402"/>
                      <a:pt x="239" y="402"/>
                    </a:cubicBezTo>
                    <a:cubicBezTo>
                      <a:pt x="262" y="379"/>
                      <a:pt x="285" y="357"/>
                      <a:pt x="307" y="333"/>
                    </a:cubicBezTo>
                    <a:cubicBezTo>
                      <a:pt x="316" y="323"/>
                      <a:pt x="321" y="311"/>
                      <a:pt x="323" y="297"/>
                    </a:cubicBezTo>
                    <a:cubicBezTo>
                      <a:pt x="325" y="282"/>
                      <a:pt x="320" y="270"/>
                      <a:pt x="310" y="2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28" name="Freeform: Shape 8">
                <a:extLst>
                  <a:ext uri="{FF2B5EF4-FFF2-40B4-BE49-F238E27FC236}">
                    <a16:creationId xmlns:a16="http://schemas.microsoft.com/office/drawing/2014/main" id="{40B89C85-DD10-134F-A7E6-5FADF3D4C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4885" y="4564062"/>
                <a:ext cx="186289" cy="235153"/>
              </a:xfrm>
              <a:custGeom>
                <a:avLst/>
                <a:gdLst>
                  <a:gd name="connsiteX0" fmla="*/ 62336 w 186289"/>
                  <a:gd name="connsiteY0" fmla="*/ 0 h 235153"/>
                  <a:gd name="connsiteX1" fmla="*/ 134978 w 186289"/>
                  <a:gd name="connsiteY1" fmla="*/ 0 h 235153"/>
                  <a:gd name="connsiteX2" fmla="*/ 173613 w 186289"/>
                  <a:gd name="connsiteY2" fmla="*/ 30346 h 235153"/>
                  <a:gd name="connsiteX3" fmla="*/ 184600 w 186289"/>
                  <a:gd name="connsiteY3" fmla="*/ 48456 h 235153"/>
                  <a:gd name="connsiteX4" fmla="*/ 186289 w 186289"/>
                  <a:gd name="connsiteY4" fmla="*/ 56816 h 235153"/>
                  <a:gd name="connsiteX5" fmla="*/ 167133 w 186289"/>
                  <a:gd name="connsiteY5" fmla="*/ 76840 h 235153"/>
                  <a:gd name="connsiteX6" fmla="*/ 92165 w 186289"/>
                  <a:gd name="connsiteY6" fmla="*/ 208977 h 235153"/>
                  <a:gd name="connsiteX7" fmla="*/ 86860 w 186289"/>
                  <a:gd name="connsiteY7" fmla="*/ 233260 h 235153"/>
                  <a:gd name="connsiteX8" fmla="*/ 77482 w 186289"/>
                  <a:gd name="connsiteY8" fmla="*/ 235153 h 235153"/>
                  <a:gd name="connsiteX9" fmla="*/ 0 w 186289"/>
                  <a:gd name="connsiteY9" fmla="*/ 127055 h 235153"/>
                  <a:gd name="connsiteX10" fmla="*/ 0 w 186289"/>
                  <a:gd name="connsiteY10" fmla="*/ 64109 h 235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6289" h="235153">
                    <a:moveTo>
                      <a:pt x="62336" y="0"/>
                    </a:moveTo>
                    <a:lnTo>
                      <a:pt x="134978" y="0"/>
                    </a:lnTo>
                    <a:lnTo>
                      <a:pt x="173613" y="30346"/>
                    </a:lnTo>
                    <a:lnTo>
                      <a:pt x="184600" y="48456"/>
                    </a:lnTo>
                    <a:lnTo>
                      <a:pt x="186289" y="56816"/>
                    </a:lnTo>
                    <a:lnTo>
                      <a:pt x="167133" y="76840"/>
                    </a:lnTo>
                    <a:cubicBezTo>
                      <a:pt x="135472" y="116012"/>
                      <a:pt x="110152" y="160602"/>
                      <a:pt x="92165" y="208977"/>
                    </a:cubicBezTo>
                    <a:lnTo>
                      <a:pt x="86860" y="233260"/>
                    </a:lnTo>
                    <a:lnTo>
                      <a:pt x="77482" y="235153"/>
                    </a:lnTo>
                    <a:lnTo>
                      <a:pt x="0" y="127055"/>
                    </a:lnTo>
                    <a:lnTo>
                      <a:pt x="0" y="64109"/>
                    </a:lnTo>
                    <a:close/>
                  </a:path>
                </a:pathLst>
              </a:custGeom>
              <a:solidFill>
                <a:srgbClr val="FCE7CD"/>
              </a:solidFill>
              <a:ln>
                <a:solidFill>
                  <a:srgbClr val="414042"/>
                </a:solidFill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29" name="Freeform 103">
                <a:extLst>
                  <a:ext uri="{FF2B5EF4-FFF2-40B4-BE49-F238E27FC236}">
                    <a16:creationId xmlns:a16="http://schemas.microsoft.com/office/drawing/2014/main" id="{D6AC2427-F1B8-6540-80A2-337A35729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8026" y="4029073"/>
                <a:ext cx="323850" cy="534988"/>
              </a:xfrm>
              <a:custGeom>
                <a:avLst/>
                <a:gdLst>
                  <a:gd name="T0" fmla="*/ 149 w 149"/>
                  <a:gd name="T1" fmla="*/ 136 h 246"/>
                  <a:gd name="T2" fmla="*/ 146 w 149"/>
                  <a:gd name="T3" fmla="*/ 131 h 246"/>
                  <a:gd name="T4" fmla="*/ 143 w 149"/>
                  <a:gd name="T5" fmla="*/ 129 h 246"/>
                  <a:gd name="T6" fmla="*/ 143 w 149"/>
                  <a:gd name="T7" fmla="*/ 63 h 246"/>
                  <a:gd name="T8" fmla="*/ 100 w 149"/>
                  <a:gd name="T9" fmla="*/ 0 h 246"/>
                  <a:gd name="T10" fmla="*/ 99 w 149"/>
                  <a:gd name="T11" fmla="*/ 0 h 246"/>
                  <a:gd name="T12" fmla="*/ 87 w 149"/>
                  <a:gd name="T13" fmla="*/ 13 h 246"/>
                  <a:gd name="T14" fmla="*/ 99 w 149"/>
                  <a:gd name="T15" fmla="*/ 27 h 246"/>
                  <a:gd name="T16" fmla="*/ 118 w 149"/>
                  <a:gd name="T17" fmla="*/ 63 h 246"/>
                  <a:gd name="T18" fmla="*/ 118 w 149"/>
                  <a:gd name="T19" fmla="*/ 131 h 246"/>
                  <a:gd name="T20" fmla="*/ 114 w 149"/>
                  <a:gd name="T21" fmla="*/ 138 h 246"/>
                  <a:gd name="T22" fmla="*/ 113 w 149"/>
                  <a:gd name="T23" fmla="*/ 146 h 246"/>
                  <a:gd name="T24" fmla="*/ 93 w 149"/>
                  <a:gd name="T25" fmla="*/ 176 h 246"/>
                  <a:gd name="T26" fmla="*/ 76 w 149"/>
                  <a:gd name="T27" fmla="*/ 181 h 246"/>
                  <a:gd name="T28" fmla="*/ 62 w 149"/>
                  <a:gd name="T29" fmla="*/ 178 h 246"/>
                  <a:gd name="T30" fmla="*/ 39 w 149"/>
                  <a:gd name="T31" fmla="*/ 146 h 246"/>
                  <a:gd name="T32" fmla="*/ 39 w 149"/>
                  <a:gd name="T33" fmla="*/ 141 h 246"/>
                  <a:gd name="T34" fmla="*/ 32 w 149"/>
                  <a:gd name="T35" fmla="*/ 130 h 246"/>
                  <a:gd name="T36" fmla="*/ 32 w 149"/>
                  <a:gd name="T37" fmla="*/ 63 h 246"/>
                  <a:gd name="T38" fmla="*/ 45 w 149"/>
                  <a:gd name="T39" fmla="*/ 28 h 246"/>
                  <a:gd name="T40" fmla="*/ 46 w 149"/>
                  <a:gd name="T41" fmla="*/ 27 h 246"/>
                  <a:gd name="T42" fmla="*/ 50 w 149"/>
                  <a:gd name="T43" fmla="*/ 27 h 246"/>
                  <a:gd name="T44" fmla="*/ 52 w 149"/>
                  <a:gd name="T45" fmla="*/ 27 h 246"/>
                  <a:gd name="T46" fmla="*/ 61 w 149"/>
                  <a:gd name="T47" fmla="*/ 22 h 246"/>
                  <a:gd name="T48" fmla="*/ 65 w 149"/>
                  <a:gd name="T49" fmla="*/ 13 h 246"/>
                  <a:gd name="T50" fmla="*/ 63 w 149"/>
                  <a:gd name="T51" fmla="*/ 6 h 246"/>
                  <a:gd name="T52" fmla="*/ 52 w 149"/>
                  <a:gd name="T53" fmla="*/ 0 h 246"/>
                  <a:gd name="T54" fmla="*/ 51 w 149"/>
                  <a:gd name="T55" fmla="*/ 0 h 246"/>
                  <a:gd name="T56" fmla="*/ 39 w 149"/>
                  <a:gd name="T57" fmla="*/ 2 h 246"/>
                  <a:gd name="T58" fmla="*/ 35 w 149"/>
                  <a:gd name="T59" fmla="*/ 3 h 246"/>
                  <a:gd name="T60" fmla="*/ 27 w 149"/>
                  <a:gd name="T61" fmla="*/ 7 h 246"/>
                  <a:gd name="T62" fmla="*/ 24 w 149"/>
                  <a:gd name="T63" fmla="*/ 9 h 246"/>
                  <a:gd name="T64" fmla="*/ 20 w 149"/>
                  <a:gd name="T65" fmla="*/ 13 h 246"/>
                  <a:gd name="T66" fmla="*/ 5 w 149"/>
                  <a:gd name="T67" fmla="*/ 63 h 246"/>
                  <a:gd name="T68" fmla="*/ 5 w 149"/>
                  <a:gd name="T69" fmla="*/ 133 h 246"/>
                  <a:gd name="T70" fmla="*/ 2 w 149"/>
                  <a:gd name="T71" fmla="*/ 138 h 246"/>
                  <a:gd name="T72" fmla="*/ 0 w 149"/>
                  <a:gd name="T73" fmla="*/ 146 h 246"/>
                  <a:gd name="T74" fmla="*/ 1 w 149"/>
                  <a:gd name="T75" fmla="*/ 154 h 246"/>
                  <a:gd name="T76" fmla="*/ 0 w 149"/>
                  <a:gd name="T77" fmla="*/ 158 h 246"/>
                  <a:gd name="T78" fmla="*/ 65 w 149"/>
                  <a:gd name="T79" fmla="*/ 233 h 246"/>
                  <a:gd name="T80" fmla="*/ 65 w 149"/>
                  <a:gd name="T81" fmla="*/ 246 h 246"/>
                  <a:gd name="T82" fmla="*/ 149 w 149"/>
                  <a:gd name="T83" fmla="*/ 1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246">
                    <a:moveTo>
                      <a:pt x="149" y="136"/>
                    </a:moveTo>
                    <a:cubicBezTo>
                      <a:pt x="148" y="134"/>
                      <a:pt x="147" y="133"/>
                      <a:pt x="146" y="131"/>
                    </a:cubicBezTo>
                    <a:cubicBezTo>
                      <a:pt x="145" y="130"/>
                      <a:pt x="144" y="130"/>
                      <a:pt x="143" y="129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12"/>
                      <a:pt x="120" y="1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87" y="6"/>
                      <a:pt x="87" y="13"/>
                    </a:cubicBezTo>
                    <a:cubicBezTo>
                      <a:pt x="87" y="20"/>
                      <a:pt x="92" y="26"/>
                      <a:pt x="99" y="27"/>
                    </a:cubicBezTo>
                    <a:cubicBezTo>
                      <a:pt x="108" y="27"/>
                      <a:pt x="118" y="30"/>
                      <a:pt x="118" y="63"/>
                    </a:cubicBezTo>
                    <a:cubicBezTo>
                      <a:pt x="118" y="131"/>
                      <a:pt x="118" y="131"/>
                      <a:pt x="118" y="131"/>
                    </a:cubicBezTo>
                    <a:cubicBezTo>
                      <a:pt x="117" y="133"/>
                      <a:pt x="115" y="135"/>
                      <a:pt x="114" y="138"/>
                    </a:cubicBezTo>
                    <a:cubicBezTo>
                      <a:pt x="113" y="140"/>
                      <a:pt x="113" y="143"/>
                      <a:pt x="113" y="146"/>
                    </a:cubicBezTo>
                    <a:cubicBezTo>
                      <a:pt x="113" y="159"/>
                      <a:pt x="105" y="171"/>
                      <a:pt x="93" y="176"/>
                    </a:cubicBezTo>
                    <a:cubicBezTo>
                      <a:pt x="88" y="179"/>
                      <a:pt x="82" y="181"/>
                      <a:pt x="76" y="181"/>
                    </a:cubicBezTo>
                    <a:cubicBezTo>
                      <a:pt x="71" y="181"/>
                      <a:pt x="66" y="180"/>
                      <a:pt x="62" y="178"/>
                    </a:cubicBezTo>
                    <a:cubicBezTo>
                      <a:pt x="49" y="173"/>
                      <a:pt x="39" y="160"/>
                      <a:pt x="39" y="146"/>
                    </a:cubicBezTo>
                    <a:cubicBezTo>
                      <a:pt x="39" y="144"/>
                      <a:pt x="39" y="143"/>
                      <a:pt x="39" y="141"/>
                    </a:cubicBezTo>
                    <a:cubicBezTo>
                      <a:pt x="38" y="137"/>
                      <a:pt x="35" y="132"/>
                      <a:pt x="32" y="130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38"/>
                      <a:pt x="37" y="30"/>
                      <a:pt x="45" y="28"/>
                    </a:cubicBezTo>
                    <a:cubicBezTo>
                      <a:pt x="45" y="28"/>
                      <a:pt x="46" y="27"/>
                      <a:pt x="46" y="27"/>
                    </a:cubicBezTo>
                    <a:cubicBezTo>
                      <a:pt x="48" y="27"/>
                      <a:pt x="49" y="27"/>
                      <a:pt x="50" y="27"/>
                    </a:cubicBezTo>
                    <a:cubicBezTo>
                      <a:pt x="51" y="27"/>
                      <a:pt x="51" y="27"/>
                      <a:pt x="52" y="27"/>
                    </a:cubicBezTo>
                    <a:cubicBezTo>
                      <a:pt x="56" y="26"/>
                      <a:pt x="59" y="25"/>
                      <a:pt x="61" y="22"/>
                    </a:cubicBezTo>
                    <a:cubicBezTo>
                      <a:pt x="64" y="20"/>
                      <a:pt x="65" y="17"/>
                      <a:pt x="65" y="13"/>
                    </a:cubicBezTo>
                    <a:cubicBezTo>
                      <a:pt x="65" y="10"/>
                      <a:pt x="64" y="8"/>
                      <a:pt x="63" y="6"/>
                    </a:cubicBezTo>
                    <a:cubicBezTo>
                      <a:pt x="60" y="2"/>
                      <a:pt x="56" y="0"/>
                      <a:pt x="5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3" y="1"/>
                      <a:pt x="39" y="2"/>
                    </a:cubicBezTo>
                    <a:cubicBezTo>
                      <a:pt x="38" y="2"/>
                      <a:pt x="36" y="3"/>
                      <a:pt x="35" y="3"/>
                    </a:cubicBezTo>
                    <a:cubicBezTo>
                      <a:pt x="32" y="4"/>
                      <a:pt x="30" y="5"/>
                      <a:pt x="27" y="7"/>
                    </a:cubicBezTo>
                    <a:cubicBezTo>
                      <a:pt x="26" y="8"/>
                      <a:pt x="25" y="9"/>
                      <a:pt x="24" y="9"/>
                    </a:cubicBezTo>
                    <a:cubicBezTo>
                      <a:pt x="22" y="10"/>
                      <a:pt x="21" y="12"/>
                      <a:pt x="20" y="13"/>
                    </a:cubicBezTo>
                    <a:cubicBezTo>
                      <a:pt x="11" y="22"/>
                      <a:pt x="5" y="37"/>
                      <a:pt x="5" y="63"/>
                    </a:cubicBezTo>
                    <a:cubicBezTo>
                      <a:pt x="5" y="133"/>
                      <a:pt x="5" y="133"/>
                      <a:pt x="5" y="133"/>
                    </a:cubicBezTo>
                    <a:cubicBezTo>
                      <a:pt x="4" y="134"/>
                      <a:pt x="3" y="136"/>
                      <a:pt x="2" y="138"/>
                    </a:cubicBezTo>
                    <a:cubicBezTo>
                      <a:pt x="1" y="140"/>
                      <a:pt x="0" y="143"/>
                      <a:pt x="0" y="146"/>
                    </a:cubicBezTo>
                    <a:cubicBezTo>
                      <a:pt x="0" y="148"/>
                      <a:pt x="1" y="151"/>
                      <a:pt x="1" y="154"/>
                    </a:cubicBezTo>
                    <a:cubicBezTo>
                      <a:pt x="1" y="156"/>
                      <a:pt x="0" y="157"/>
                      <a:pt x="0" y="158"/>
                    </a:cubicBezTo>
                    <a:cubicBezTo>
                      <a:pt x="0" y="196"/>
                      <a:pt x="29" y="228"/>
                      <a:pt x="65" y="233"/>
                    </a:cubicBezTo>
                    <a:cubicBezTo>
                      <a:pt x="65" y="246"/>
                      <a:pt x="65" y="246"/>
                      <a:pt x="65" y="246"/>
                    </a:cubicBezTo>
                    <a:lnTo>
                      <a:pt x="149" y="136"/>
                    </a:lnTo>
                    <a:close/>
                  </a:path>
                </a:pathLst>
              </a:custGeom>
              <a:solidFill>
                <a:srgbClr val="F08722"/>
              </a:solidFill>
              <a:ln w="9525">
                <a:solidFill>
                  <a:srgbClr val="414042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0" name="Freeform 105">
                <a:extLst>
                  <a:ext uri="{FF2B5EF4-FFF2-40B4-BE49-F238E27FC236}">
                    <a16:creationId xmlns:a16="http://schemas.microsoft.com/office/drawing/2014/main" id="{54B38878-39B7-3640-B8C0-BA9E98C43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8026" y="4029073"/>
                <a:ext cx="708026" cy="873125"/>
              </a:xfrm>
              <a:custGeom>
                <a:avLst/>
                <a:gdLst>
                  <a:gd name="T0" fmla="*/ 305 w 325"/>
                  <a:gd name="T1" fmla="*/ 255 h 402"/>
                  <a:gd name="T2" fmla="*/ 290 w 325"/>
                  <a:gd name="T3" fmla="*/ 247 h 402"/>
                  <a:gd name="T4" fmla="*/ 277 w 325"/>
                  <a:gd name="T5" fmla="*/ 246 h 402"/>
                  <a:gd name="T6" fmla="*/ 286 w 325"/>
                  <a:gd name="T7" fmla="*/ 145 h 402"/>
                  <a:gd name="T8" fmla="*/ 297 w 325"/>
                  <a:gd name="T9" fmla="*/ 134 h 402"/>
                  <a:gd name="T10" fmla="*/ 303 w 325"/>
                  <a:gd name="T11" fmla="*/ 112 h 402"/>
                  <a:gd name="T12" fmla="*/ 297 w 325"/>
                  <a:gd name="T13" fmla="*/ 91 h 402"/>
                  <a:gd name="T14" fmla="*/ 286 w 325"/>
                  <a:gd name="T15" fmla="*/ 80 h 402"/>
                  <a:gd name="T16" fmla="*/ 249 w 325"/>
                  <a:gd name="T17" fmla="*/ 77 h 402"/>
                  <a:gd name="T18" fmla="*/ 237 w 325"/>
                  <a:gd name="T19" fmla="*/ 85 h 402"/>
                  <a:gd name="T20" fmla="*/ 237 w 325"/>
                  <a:gd name="T21" fmla="*/ 140 h 402"/>
                  <a:gd name="T22" fmla="*/ 249 w 325"/>
                  <a:gd name="T23" fmla="*/ 148 h 402"/>
                  <a:gd name="T24" fmla="*/ 255 w 325"/>
                  <a:gd name="T25" fmla="*/ 254 h 402"/>
                  <a:gd name="T26" fmla="*/ 237 w 325"/>
                  <a:gd name="T27" fmla="*/ 268 h 402"/>
                  <a:gd name="T28" fmla="*/ 204 w 325"/>
                  <a:gd name="T29" fmla="*/ 246 h 402"/>
                  <a:gd name="T30" fmla="*/ 188 w 325"/>
                  <a:gd name="T31" fmla="*/ 247 h 402"/>
                  <a:gd name="T32" fmla="*/ 155 w 325"/>
                  <a:gd name="T33" fmla="*/ 284 h 402"/>
                  <a:gd name="T34" fmla="*/ 162 w 325"/>
                  <a:gd name="T35" fmla="*/ 321 h 402"/>
                  <a:gd name="T36" fmla="*/ 192 w 325"/>
                  <a:gd name="T37" fmla="*/ 356 h 402"/>
                  <a:gd name="T38" fmla="*/ 87 w 325"/>
                  <a:gd name="T39" fmla="*/ 277 h 402"/>
                  <a:gd name="T40" fmla="*/ 152 w 325"/>
                  <a:gd name="T41" fmla="*/ 158 h 402"/>
                  <a:gd name="T42" fmla="*/ 152 w 325"/>
                  <a:gd name="T43" fmla="*/ 146 h 402"/>
                  <a:gd name="T44" fmla="*/ 143 w 325"/>
                  <a:gd name="T45" fmla="*/ 129 h 402"/>
                  <a:gd name="T46" fmla="*/ 100 w 325"/>
                  <a:gd name="T47" fmla="*/ 0 h 402"/>
                  <a:gd name="T48" fmla="*/ 87 w 325"/>
                  <a:gd name="T49" fmla="*/ 13 h 402"/>
                  <a:gd name="T50" fmla="*/ 118 w 325"/>
                  <a:gd name="T51" fmla="*/ 63 h 402"/>
                  <a:gd name="T52" fmla="*/ 114 w 325"/>
                  <a:gd name="T53" fmla="*/ 138 h 402"/>
                  <a:gd name="T54" fmla="*/ 93 w 325"/>
                  <a:gd name="T55" fmla="*/ 176 h 402"/>
                  <a:gd name="T56" fmla="*/ 62 w 325"/>
                  <a:gd name="T57" fmla="*/ 178 h 402"/>
                  <a:gd name="T58" fmla="*/ 39 w 325"/>
                  <a:gd name="T59" fmla="*/ 141 h 402"/>
                  <a:gd name="T60" fmla="*/ 32 w 325"/>
                  <a:gd name="T61" fmla="*/ 63 h 402"/>
                  <a:gd name="T62" fmla="*/ 46 w 325"/>
                  <a:gd name="T63" fmla="*/ 27 h 402"/>
                  <a:gd name="T64" fmla="*/ 52 w 325"/>
                  <a:gd name="T65" fmla="*/ 27 h 402"/>
                  <a:gd name="T66" fmla="*/ 65 w 325"/>
                  <a:gd name="T67" fmla="*/ 13 h 402"/>
                  <a:gd name="T68" fmla="*/ 52 w 325"/>
                  <a:gd name="T69" fmla="*/ 0 h 402"/>
                  <a:gd name="T70" fmla="*/ 51 w 325"/>
                  <a:gd name="T71" fmla="*/ 0 h 402"/>
                  <a:gd name="T72" fmla="*/ 39 w 325"/>
                  <a:gd name="T73" fmla="*/ 2 h 402"/>
                  <a:gd name="T74" fmla="*/ 27 w 325"/>
                  <a:gd name="T75" fmla="*/ 7 h 402"/>
                  <a:gd name="T76" fmla="*/ 20 w 325"/>
                  <a:gd name="T77" fmla="*/ 13 h 402"/>
                  <a:gd name="T78" fmla="*/ 5 w 325"/>
                  <a:gd name="T79" fmla="*/ 133 h 402"/>
                  <a:gd name="T80" fmla="*/ 0 w 325"/>
                  <a:gd name="T81" fmla="*/ 146 h 402"/>
                  <a:gd name="T82" fmla="*/ 0 w 325"/>
                  <a:gd name="T83" fmla="*/ 158 h 402"/>
                  <a:gd name="T84" fmla="*/ 65 w 325"/>
                  <a:gd name="T85" fmla="*/ 277 h 402"/>
                  <a:gd name="T86" fmla="*/ 74 w 325"/>
                  <a:gd name="T87" fmla="*/ 317 h 402"/>
                  <a:gd name="T88" fmla="*/ 121 w 325"/>
                  <a:gd name="T89" fmla="*/ 368 h 402"/>
                  <a:gd name="T90" fmla="*/ 135 w 325"/>
                  <a:gd name="T91" fmla="*/ 374 h 402"/>
                  <a:gd name="T92" fmla="*/ 155 w 325"/>
                  <a:gd name="T93" fmla="*/ 380 h 402"/>
                  <a:gd name="T94" fmla="*/ 210 w 325"/>
                  <a:gd name="T95" fmla="*/ 374 h 402"/>
                  <a:gd name="T96" fmla="*/ 226 w 325"/>
                  <a:gd name="T97" fmla="*/ 390 h 402"/>
                  <a:gd name="T98" fmla="*/ 239 w 325"/>
                  <a:gd name="T99" fmla="*/ 402 h 402"/>
                  <a:gd name="T100" fmla="*/ 307 w 325"/>
                  <a:gd name="T101" fmla="*/ 333 h 402"/>
                  <a:gd name="T102" fmla="*/ 310 w 325"/>
                  <a:gd name="T103" fmla="*/ 259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25" h="402">
                    <a:moveTo>
                      <a:pt x="310" y="259"/>
                    </a:moveTo>
                    <a:cubicBezTo>
                      <a:pt x="308" y="258"/>
                      <a:pt x="307" y="257"/>
                      <a:pt x="305" y="255"/>
                    </a:cubicBezTo>
                    <a:cubicBezTo>
                      <a:pt x="302" y="253"/>
                      <a:pt x="298" y="251"/>
                      <a:pt x="295" y="249"/>
                    </a:cubicBezTo>
                    <a:cubicBezTo>
                      <a:pt x="293" y="248"/>
                      <a:pt x="292" y="247"/>
                      <a:pt x="290" y="247"/>
                    </a:cubicBezTo>
                    <a:cubicBezTo>
                      <a:pt x="286" y="246"/>
                      <a:pt x="283" y="245"/>
                      <a:pt x="279" y="245"/>
                    </a:cubicBezTo>
                    <a:cubicBezTo>
                      <a:pt x="279" y="245"/>
                      <a:pt x="278" y="246"/>
                      <a:pt x="277" y="246"/>
                    </a:cubicBezTo>
                    <a:cubicBezTo>
                      <a:pt x="277" y="149"/>
                      <a:pt x="277" y="149"/>
                      <a:pt x="277" y="149"/>
                    </a:cubicBezTo>
                    <a:cubicBezTo>
                      <a:pt x="280" y="148"/>
                      <a:pt x="283" y="147"/>
                      <a:pt x="286" y="145"/>
                    </a:cubicBezTo>
                    <a:cubicBezTo>
                      <a:pt x="288" y="143"/>
                      <a:pt x="290" y="142"/>
                      <a:pt x="292" y="140"/>
                    </a:cubicBezTo>
                    <a:cubicBezTo>
                      <a:pt x="294" y="138"/>
                      <a:pt x="295" y="136"/>
                      <a:pt x="297" y="134"/>
                    </a:cubicBezTo>
                    <a:cubicBezTo>
                      <a:pt x="299" y="131"/>
                      <a:pt x="300" y="128"/>
                      <a:pt x="301" y="124"/>
                    </a:cubicBezTo>
                    <a:cubicBezTo>
                      <a:pt x="303" y="120"/>
                      <a:pt x="303" y="116"/>
                      <a:pt x="303" y="112"/>
                    </a:cubicBezTo>
                    <a:cubicBezTo>
                      <a:pt x="303" y="108"/>
                      <a:pt x="303" y="105"/>
                      <a:pt x="301" y="101"/>
                    </a:cubicBezTo>
                    <a:cubicBezTo>
                      <a:pt x="300" y="97"/>
                      <a:pt x="299" y="94"/>
                      <a:pt x="297" y="91"/>
                    </a:cubicBezTo>
                    <a:cubicBezTo>
                      <a:pt x="295" y="89"/>
                      <a:pt x="294" y="87"/>
                      <a:pt x="292" y="85"/>
                    </a:cubicBezTo>
                    <a:cubicBezTo>
                      <a:pt x="290" y="83"/>
                      <a:pt x="288" y="82"/>
                      <a:pt x="286" y="80"/>
                    </a:cubicBezTo>
                    <a:cubicBezTo>
                      <a:pt x="280" y="76"/>
                      <a:pt x="272" y="74"/>
                      <a:pt x="264" y="74"/>
                    </a:cubicBezTo>
                    <a:cubicBezTo>
                      <a:pt x="259" y="74"/>
                      <a:pt x="254" y="75"/>
                      <a:pt x="249" y="77"/>
                    </a:cubicBezTo>
                    <a:cubicBezTo>
                      <a:pt x="246" y="78"/>
                      <a:pt x="242" y="80"/>
                      <a:pt x="239" y="82"/>
                    </a:cubicBezTo>
                    <a:cubicBezTo>
                      <a:pt x="238" y="83"/>
                      <a:pt x="238" y="84"/>
                      <a:pt x="237" y="85"/>
                    </a:cubicBezTo>
                    <a:cubicBezTo>
                      <a:pt x="230" y="92"/>
                      <a:pt x="225" y="102"/>
                      <a:pt x="225" y="112"/>
                    </a:cubicBezTo>
                    <a:cubicBezTo>
                      <a:pt x="225" y="123"/>
                      <a:pt x="230" y="133"/>
                      <a:pt x="237" y="140"/>
                    </a:cubicBezTo>
                    <a:cubicBezTo>
                      <a:pt x="238" y="141"/>
                      <a:pt x="238" y="142"/>
                      <a:pt x="239" y="143"/>
                    </a:cubicBezTo>
                    <a:cubicBezTo>
                      <a:pt x="242" y="145"/>
                      <a:pt x="246" y="147"/>
                      <a:pt x="249" y="148"/>
                    </a:cubicBezTo>
                    <a:cubicBezTo>
                      <a:pt x="251" y="149"/>
                      <a:pt x="253" y="150"/>
                      <a:pt x="255" y="150"/>
                    </a:cubicBezTo>
                    <a:cubicBezTo>
                      <a:pt x="255" y="254"/>
                      <a:pt x="255" y="254"/>
                      <a:pt x="255" y="254"/>
                    </a:cubicBezTo>
                    <a:cubicBezTo>
                      <a:pt x="249" y="259"/>
                      <a:pt x="243" y="264"/>
                      <a:pt x="237" y="269"/>
                    </a:cubicBezTo>
                    <a:cubicBezTo>
                      <a:pt x="237" y="268"/>
                      <a:pt x="237" y="268"/>
                      <a:pt x="237" y="268"/>
                    </a:cubicBezTo>
                    <a:cubicBezTo>
                      <a:pt x="236" y="267"/>
                      <a:pt x="234" y="265"/>
                      <a:pt x="233" y="263"/>
                    </a:cubicBezTo>
                    <a:cubicBezTo>
                      <a:pt x="225" y="253"/>
                      <a:pt x="215" y="247"/>
                      <a:pt x="204" y="246"/>
                    </a:cubicBezTo>
                    <a:cubicBezTo>
                      <a:pt x="203" y="246"/>
                      <a:pt x="202" y="246"/>
                      <a:pt x="201" y="246"/>
                    </a:cubicBezTo>
                    <a:cubicBezTo>
                      <a:pt x="197" y="246"/>
                      <a:pt x="192" y="246"/>
                      <a:pt x="188" y="247"/>
                    </a:cubicBezTo>
                    <a:cubicBezTo>
                      <a:pt x="174" y="251"/>
                      <a:pt x="165" y="259"/>
                      <a:pt x="159" y="271"/>
                    </a:cubicBezTo>
                    <a:cubicBezTo>
                      <a:pt x="157" y="275"/>
                      <a:pt x="156" y="279"/>
                      <a:pt x="155" y="284"/>
                    </a:cubicBezTo>
                    <a:cubicBezTo>
                      <a:pt x="154" y="288"/>
                      <a:pt x="154" y="293"/>
                      <a:pt x="154" y="297"/>
                    </a:cubicBezTo>
                    <a:cubicBezTo>
                      <a:pt x="155" y="305"/>
                      <a:pt x="157" y="313"/>
                      <a:pt x="162" y="321"/>
                    </a:cubicBezTo>
                    <a:cubicBezTo>
                      <a:pt x="164" y="325"/>
                      <a:pt x="166" y="328"/>
                      <a:pt x="169" y="332"/>
                    </a:cubicBezTo>
                    <a:cubicBezTo>
                      <a:pt x="176" y="340"/>
                      <a:pt x="184" y="348"/>
                      <a:pt x="192" y="356"/>
                    </a:cubicBezTo>
                    <a:cubicBezTo>
                      <a:pt x="185" y="357"/>
                      <a:pt x="178" y="358"/>
                      <a:pt x="171" y="358"/>
                    </a:cubicBezTo>
                    <a:cubicBezTo>
                      <a:pt x="125" y="358"/>
                      <a:pt x="87" y="322"/>
                      <a:pt x="87" y="277"/>
                    </a:cubicBezTo>
                    <a:cubicBezTo>
                      <a:pt x="87" y="233"/>
                      <a:pt x="87" y="233"/>
                      <a:pt x="87" y="233"/>
                    </a:cubicBezTo>
                    <a:cubicBezTo>
                      <a:pt x="124" y="227"/>
                      <a:pt x="152" y="196"/>
                      <a:pt x="152" y="158"/>
                    </a:cubicBezTo>
                    <a:cubicBezTo>
                      <a:pt x="152" y="157"/>
                      <a:pt x="152" y="155"/>
                      <a:pt x="151" y="154"/>
                    </a:cubicBezTo>
                    <a:cubicBezTo>
                      <a:pt x="152" y="151"/>
                      <a:pt x="152" y="148"/>
                      <a:pt x="152" y="146"/>
                    </a:cubicBezTo>
                    <a:cubicBezTo>
                      <a:pt x="152" y="140"/>
                      <a:pt x="150" y="135"/>
                      <a:pt x="146" y="131"/>
                    </a:cubicBezTo>
                    <a:cubicBezTo>
                      <a:pt x="145" y="130"/>
                      <a:pt x="144" y="130"/>
                      <a:pt x="143" y="129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12"/>
                      <a:pt x="120" y="1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87" y="6"/>
                      <a:pt x="87" y="13"/>
                    </a:cubicBezTo>
                    <a:cubicBezTo>
                      <a:pt x="87" y="20"/>
                      <a:pt x="92" y="26"/>
                      <a:pt x="99" y="27"/>
                    </a:cubicBezTo>
                    <a:cubicBezTo>
                      <a:pt x="108" y="27"/>
                      <a:pt x="118" y="30"/>
                      <a:pt x="118" y="63"/>
                    </a:cubicBezTo>
                    <a:cubicBezTo>
                      <a:pt x="118" y="131"/>
                      <a:pt x="118" y="131"/>
                      <a:pt x="118" y="131"/>
                    </a:cubicBezTo>
                    <a:cubicBezTo>
                      <a:pt x="117" y="133"/>
                      <a:pt x="115" y="135"/>
                      <a:pt x="114" y="138"/>
                    </a:cubicBezTo>
                    <a:cubicBezTo>
                      <a:pt x="113" y="140"/>
                      <a:pt x="113" y="143"/>
                      <a:pt x="113" y="146"/>
                    </a:cubicBezTo>
                    <a:cubicBezTo>
                      <a:pt x="113" y="159"/>
                      <a:pt x="105" y="171"/>
                      <a:pt x="93" y="176"/>
                    </a:cubicBezTo>
                    <a:cubicBezTo>
                      <a:pt x="88" y="179"/>
                      <a:pt x="82" y="181"/>
                      <a:pt x="76" y="181"/>
                    </a:cubicBezTo>
                    <a:cubicBezTo>
                      <a:pt x="71" y="181"/>
                      <a:pt x="66" y="180"/>
                      <a:pt x="62" y="178"/>
                    </a:cubicBezTo>
                    <a:cubicBezTo>
                      <a:pt x="49" y="173"/>
                      <a:pt x="39" y="160"/>
                      <a:pt x="39" y="146"/>
                    </a:cubicBezTo>
                    <a:cubicBezTo>
                      <a:pt x="39" y="144"/>
                      <a:pt x="39" y="143"/>
                      <a:pt x="39" y="141"/>
                    </a:cubicBezTo>
                    <a:cubicBezTo>
                      <a:pt x="38" y="137"/>
                      <a:pt x="35" y="132"/>
                      <a:pt x="32" y="130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38"/>
                      <a:pt x="37" y="30"/>
                      <a:pt x="45" y="28"/>
                    </a:cubicBezTo>
                    <a:cubicBezTo>
                      <a:pt x="45" y="28"/>
                      <a:pt x="46" y="27"/>
                      <a:pt x="46" y="27"/>
                    </a:cubicBezTo>
                    <a:cubicBezTo>
                      <a:pt x="48" y="27"/>
                      <a:pt x="49" y="27"/>
                      <a:pt x="50" y="27"/>
                    </a:cubicBezTo>
                    <a:cubicBezTo>
                      <a:pt x="51" y="27"/>
                      <a:pt x="51" y="27"/>
                      <a:pt x="52" y="27"/>
                    </a:cubicBezTo>
                    <a:cubicBezTo>
                      <a:pt x="56" y="26"/>
                      <a:pt x="59" y="25"/>
                      <a:pt x="61" y="22"/>
                    </a:cubicBezTo>
                    <a:cubicBezTo>
                      <a:pt x="64" y="20"/>
                      <a:pt x="65" y="17"/>
                      <a:pt x="65" y="13"/>
                    </a:cubicBezTo>
                    <a:cubicBezTo>
                      <a:pt x="65" y="10"/>
                      <a:pt x="64" y="8"/>
                      <a:pt x="63" y="6"/>
                    </a:cubicBezTo>
                    <a:cubicBezTo>
                      <a:pt x="60" y="2"/>
                      <a:pt x="56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3" y="1"/>
                      <a:pt x="39" y="2"/>
                    </a:cubicBezTo>
                    <a:cubicBezTo>
                      <a:pt x="38" y="2"/>
                      <a:pt x="36" y="3"/>
                      <a:pt x="35" y="3"/>
                    </a:cubicBezTo>
                    <a:cubicBezTo>
                      <a:pt x="32" y="4"/>
                      <a:pt x="30" y="5"/>
                      <a:pt x="27" y="7"/>
                    </a:cubicBezTo>
                    <a:cubicBezTo>
                      <a:pt x="26" y="8"/>
                      <a:pt x="25" y="9"/>
                      <a:pt x="24" y="9"/>
                    </a:cubicBezTo>
                    <a:cubicBezTo>
                      <a:pt x="22" y="10"/>
                      <a:pt x="21" y="12"/>
                      <a:pt x="20" y="13"/>
                    </a:cubicBezTo>
                    <a:cubicBezTo>
                      <a:pt x="11" y="22"/>
                      <a:pt x="5" y="37"/>
                      <a:pt x="5" y="63"/>
                    </a:cubicBezTo>
                    <a:cubicBezTo>
                      <a:pt x="5" y="133"/>
                      <a:pt x="5" y="133"/>
                      <a:pt x="5" y="133"/>
                    </a:cubicBezTo>
                    <a:cubicBezTo>
                      <a:pt x="4" y="134"/>
                      <a:pt x="3" y="136"/>
                      <a:pt x="2" y="138"/>
                    </a:cubicBezTo>
                    <a:cubicBezTo>
                      <a:pt x="1" y="140"/>
                      <a:pt x="0" y="143"/>
                      <a:pt x="0" y="146"/>
                    </a:cubicBezTo>
                    <a:cubicBezTo>
                      <a:pt x="0" y="148"/>
                      <a:pt x="1" y="151"/>
                      <a:pt x="1" y="154"/>
                    </a:cubicBezTo>
                    <a:cubicBezTo>
                      <a:pt x="1" y="156"/>
                      <a:pt x="0" y="157"/>
                      <a:pt x="0" y="158"/>
                    </a:cubicBezTo>
                    <a:cubicBezTo>
                      <a:pt x="0" y="196"/>
                      <a:pt x="29" y="228"/>
                      <a:pt x="65" y="233"/>
                    </a:cubicBezTo>
                    <a:cubicBezTo>
                      <a:pt x="65" y="277"/>
                      <a:pt x="65" y="277"/>
                      <a:pt x="65" y="277"/>
                    </a:cubicBezTo>
                    <a:cubicBezTo>
                      <a:pt x="65" y="289"/>
                      <a:pt x="67" y="301"/>
                      <a:pt x="72" y="312"/>
                    </a:cubicBezTo>
                    <a:cubicBezTo>
                      <a:pt x="72" y="314"/>
                      <a:pt x="73" y="316"/>
                      <a:pt x="74" y="317"/>
                    </a:cubicBezTo>
                    <a:cubicBezTo>
                      <a:pt x="79" y="330"/>
                      <a:pt x="87" y="341"/>
                      <a:pt x="96" y="350"/>
                    </a:cubicBezTo>
                    <a:cubicBezTo>
                      <a:pt x="103" y="357"/>
                      <a:pt x="112" y="363"/>
                      <a:pt x="121" y="368"/>
                    </a:cubicBezTo>
                    <a:cubicBezTo>
                      <a:pt x="124" y="370"/>
                      <a:pt x="127" y="371"/>
                      <a:pt x="130" y="373"/>
                    </a:cubicBezTo>
                    <a:cubicBezTo>
                      <a:pt x="132" y="373"/>
                      <a:pt x="133" y="374"/>
                      <a:pt x="135" y="374"/>
                    </a:cubicBezTo>
                    <a:cubicBezTo>
                      <a:pt x="138" y="376"/>
                      <a:pt x="141" y="377"/>
                      <a:pt x="145" y="377"/>
                    </a:cubicBezTo>
                    <a:cubicBezTo>
                      <a:pt x="148" y="378"/>
                      <a:pt x="152" y="379"/>
                      <a:pt x="155" y="380"/>
                    </a:cubicBezTo>
                    <a:cubicBezTo>
                      <a:pt x="160" y="380"/>
                      <a:pt x="166" y="381"/>
                      <a:pt x="171" y="381"/>
                    </a:cubicBezTo>
                    <a:cubicBezTo>
                      <a:pt x="185" y="381"/>
                      <a:pt x="198" y="378"/>
                      <a:pt x="210" y="374"/>
                    </a:cubicBezTo>
                    <a:cubicBezTo>
                      <a:pt x="211" y="375"/>
                      <a:pt x="212" y="377"/>
                      <a:pt x="214" y="378"/>
                    </a:cubicBezTo>
                    <a:cubicBezTo>
                      <a:pt x="218" y="382"/>
                      <a:pt x="222" y="386"/>
                      <a:pt x="226" y="390"/>
                    </a:cubicBezTo>
                    <a:cubicBezTo>
                      <a:pt x="230" y="394"/>
                      <a:pt x="235" y="398"/>
                      <a:pt x="239" y="402"/>
                    </a:cubicBezTo>
                    <a:cubicBezTo>
                      <a:pt x="239" y="402"/>
                      <a:pt x="239" y="402"/>
                      <a:pt x="239" y="402"/>
                    </a:cubicBezTo>
                    <a:cubicBezTo>
                      <a:pt x="239" y="402"/>
                      <a:pt x="239" y="402"/>
                      <a:pt x="239" y="402"/>
                    </a:cubicBezTo>
                    <a:cubicBezTo>
                      <a:pt x="262" y="379"/>
                      <a:pt x="285" y="357"/>
                      <a:pt x="307" y="333"/>
                    </a:cubicBezTo>
                    <a:cubicBezTo>
                      <a:pt x="316" y="323"/>
                      <a:pt x="321" y="311"/>
                      <a:pt x="323" y="297"/>
                    </a:cubicBezTo>
                    <a:cubicBezTo>
                      <a:pt x="325" y="282"/>
                      <a:pt x="320" y="270"/>
                      <a:pt x="310" y="259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1" name="Oval 106">
                <a:extLst>
                  <a:ext uri="{FF2B5EF4-FFF2-40B4-BE49-F238E27FC236}">
                    <a16:creationId xmlns:a16="http://schemas.microsoft.com/office/drawing/2014/main" id="{324F1595-F69B-CB4B-A72D-2B5E97561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63513" y="4237036"/>
                <a:ext cx="61913" cy="63500"/>
              </a:xfrm>
              <a:prstGeom prst="ellipse">
                <a:avLst/>
              </a:prstGeom>
              <a:noFill/>
              <a:ln w="952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6D14E2-0E2C-354F-9E76-BC2F7DA206B1}"/>
                </a:ext>
              </a:extLst>
            </p:cNvPr>
            <p:cNvSpPr/>
            <p:nvPr/>
          </p:nvSpPr>
          <p:spPr>
            <a:xfrm>
              <a:off x="4074076" y="2487778"/>
              <a:ext cx="995848" cy="995848"/>
            </a:xfrm>
            <a:prstGeom prst="ellipse">
              <a:avLst/>
            </a:prstGeom>
            <a:noFill/>
            <a:ln w="28575">
              <a:solidFill>
                <a:srgbClr val="4140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30"/>
              <a:endParaRPr lang="en-US" sz="1324" dirty="0">
                <a:solidFill>
                  <a:srgbClr val="414042"/>
                </a:solidFill>
                <a:latin typeface="Amazon Ember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29E770-6389-884E-B5E2-34EAFCD90462}"/>
              </a:ext>
            </a:extLst>
          </p:cNvPr>
          <p:cNvGrpSpPr/>
          <p:nvPr/>
        </p:nvGrpSpPr>
        <p:grpSpPr>
          <a:xfrm>
            <a:off x="2975942" y="1965405"/>
            <a:ext cx="1191621" cy="1191621"/>
            <a:chOff x="7805252" y="2485798"/>
            <a:chExt cx="995848" cy="9958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D7ACBA1-826C-B341-A64F-13B9CB59A494}"/>
                </a:ext>
              </a:extLst>
            </p:cNvPr>
            <p:cNvGrpSpPr/>
            <p:nvPr/>
          </p:nvGrpSpPr>
          <p:grpSpPr>
            <a:xfrm>
              <a:off x="8012252" y="2672815"/>
              <a:ext cx="581848" cy="621814"/>
              <a:chOff x="7648575" y="3502225"/>
              <a:chExt cx="620460" cy="66308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F33BAD7-424D-F745-BD3D-3EC122F36564}"/>
                  </a:ext>
                </a:extLst>
              </p:cNvPr>
              <p:cNvSpPr/>
              <p:nvPr/>
            </p:nvSpPr>
            <p:spPr>
              <a:xfrm>
                <a:off x="7648575" y="3756424"/>
                <a:ext cx="404937" cy="2456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1404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6" name="Freeform: Shape 5">
                <a:extLst>
                  <a:ext uri="{FF2B5EF4-FFF2-40B4-BE49-F238E27FC236}">
                    <a16:creationId xmlns:a16="http://schemas.microsoft.com/office/drawing/2014/main" id="{2C4394BC-042B-0645-B5A6-A78A96BCE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970" y="3502225"/>
                <a:ext cx="338175" cy="511456"/>
              </a:xfrm>
              <a:custGeom>
                <a:avLst/>
                <a:gdLst>
                  <a:gd name="connsiteX0" fmla="*/ 0 w 245802"/>
                  <a:gd name="connsiteY0" fmla="*/ 0 h 371752"/>
                  <a:gd name="connsiteX1" fmla="*/ 191832 w 245802"/>
                  <a:gd name="connsiteY1" fmla="*/ 0 h 371752"/>
                  <a:gd name="connsiteX2" fmla="*/ 245802 w 245802"/>
                  <a:gd name="connsiteY2" fmla="*/ 54329 h 371752"/>
                  <a:gd name="connsiteX3" fmla="*/ 3129 w 245802"/>
                  <a:gd name="connsiteY3" fmla="*/ 371752 h 371752"/>
                  <a:gd name="connsiteX4" fmla="*/ 0 w 245802"/>
                  <a:gd name="connsiteY4" fmla="*/ 371752 h 37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802" h="371752">
                    <a:moveTo>
                      <a:pt x="0" y="0"/>
                    </a:moveTo>
                    <a:lnTo>
                      <a:pt x="191832" y="0"/>
                    </a:lnTo>
                    <a:lnTo>
                      <a:pt x="245802" y="54329"/>
                    </a:lnTo>
                    <a:lnTo>
                      <a:pt x="3129" y="371752"/>
                    </a:lnTo>
                    <a:lnTo>
                      <a:pt x="0" y="371752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B26AFE6D-543A-8843-8579-150884186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2809" y="3509125"/>
                <a:ext cx="135411" cy="125923"/>
              </a:xfrm>
              <a:custGeom>
                <a:avLst/>
                <a:gdLst>
                  <a:gd name="T0" fmla="*/ 0 w 157"/>
                  <a:gd name="T1" fmla="*/ 0 h 146"/>
                  <a:gd name="T2" fmla="*/ 0 w 157"/>
                  <a:gd name="T3" fmla="*/ 146 h 146"/>
                  <a:gd name="T4" fmla="*/ 157 w 157"/>
                  <a:gd name="T5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7" h="146">
                    <a:moveTo>
                      <a:pt x="0" y="0"/>
                    </a:moveTo>
                    <a:lnTo>
                      <a:pt x="0" y="146"/>
                    </a:lnTo>
                    <a:lnTo>
                      <a:pt x="157" y="146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587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0F1135-5A5B-2A41-8291-A1782C60B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9119" y="3570581"/>
                <a:ext cx="154017" cy="0"/>
              </a:xfrm>
              <a:prstGeom prst="line">
                <a:avLst/>
              </a:prstGeom>
              <a:noFill/>
              <a:ln w="1587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</p:spPr>
          </p:cxnSp>
          <p:sp>
            <p:nvSpPr>
              <p:cNvPr id="39" name="Freeform 58">
                <a:extLst>
                  <a:ext uri="{FF2B5EF4-FFF2-40B4-BE49-F238E27FC236}">
                    <a16:creationId xmlns:a16="http://schemas.microsoft.com/office/drawing/2014/main" id="{5D403036-ADD8-EE40-9651-44508245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970" y="3502225"/>
                <a:ext cx="393296" cy="511456"/>
              </a:xfrm>
              <a:custGeom>
                <a:avLst/>
                <a:gdLst>
                  <a:gd name="T0" fmla="*/ 456 w 456"/>
                  <a:gd name="T1" fmla="*/ 151 h 593"/>
                  <a:gd name="T2" fmla="*/ 306 w 456"/>
                  <a:gd name="T3" fmla="*/ 0 h 593"/>
                  <a:gd name="T4" fmla="*/ 0 w 456"/>
                  <a:gd name="T5" fmla="*/ 0 h 593"/>
                  <a:gd name="T6" fmla="*/ 0 w 456"/>
                  <a:gd name="T7" fmla="*/ 593 h 593"/>
                  <a:gd name="T8" fmla="*/ 456 w 456"/>
                  <a:gd name="T9" fmla="*/ 593 h 593"/>
                  <a:gd name="T10" fmla="*/ 456 w 456"/>
                  <a:gd name="T11" fmla="*/ 151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6" h="593">
                    <a:moveTo>
                      <a:pt x="456" y="151"/>
                    </a:moveTo>
                    <a:lnTo>
                      <a:pt x="306" y="0"/>
                    </a:lnTo>
                    <a:lnTo>
                      <a:pt x="0" y="0"/>
                    </a:lnTo>
                    <a:lnTo>
                      <a:pt x="0" y="593"/>
                    </a:lnTo>
                    <a:lnTo>
                      <a:pt x="456" y="593"/>
                    </a:lnTo>
                    <a:lnTo>
                      <a:pt x="456" y="151"/>
                    </a:lnTo>
                    <a:close/>
                  </a:path>
                </a:pathLst>
              </a:custGeom>
              <a:noFill/>
              <a:ln w="15875" cap="rnd">
                <a:solidFill>
                  <a:srgbClr val="41404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1CF40D6-63E6-1443-9927-E5092BA207B6}"/>
                  </a:ext>
                </a:extLst>
              </p:cNvPr>
              <p:cNvGrpSpPr/>
              <p:nvPr/>
            </p:nvGrpSpPr>
            <p:grpSpPr>
              <a:xfrm>
                <a:off x="7699119" y="3680892"/>
                <a:ext cx="297475" cy="254663"/>
                <a:chOff x="6250921" y="1352297"/>
                <a:chExt cx="229201" cy="288512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43AA759-9E9C-494F-B9A0-4B89E3132B9D}"/>
                    </a:ext>
                  </a:extLst>
                </p:cNvPr>
                <p:cNvCxnSpPr/>
                <p:nvPr/>
              </p:nvCxnSpPr>
              <p:spPr>
                <a:xfrm>
                  <a:off x="6250921" y="1352297"/>
                  <a:ext cx="229201" cy="0"/>
                </a:xfrm>
                <a:prstGeom prst="line">
                  <a:avLst/>
                </a:prstGeom>
                <a:noFill/>
                <a:ln w="15875" cap="rnd">
                  <a:solidFill>
                    <a:srgbClr val="414042"/>
                  </a:solidFill>
                  <a:prstDash val="solid"/>
                  <a:round/>
                  <a:headEnd/>
                  <a:tailEnd/>
                </a:ln>
              </p:spPr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21A1F46-BE08-1940-A7AB-4869236C21CE}"/>
                    </a:ext>
                  </a:extLst>
                </p:cNvPr>
                <p:cNvCxnSpPr/>
                <p:nvPr/>
              </p:nvCxnSpPr>
              <p:spPr>
                <a:xfrm>
                  <a:off x="6250921" y="1448468"/>
                  <a:ext cx="229201" cy="0"/>
                </a:xfrm>
                <a:prstGeom prst="line">
                  <a:avLst/>
                </a:prstGeom>
                <a:noFill/>
                <a:ln w="15875" cap="rnd">
                  <a:solidFill>
                    <a:srgbClr val="414042"/>
                  </a:solidFill>
                  <a:prstDash val="solid"/>
                  <a:round/>
                  <a:headEnd/>
                  <a:tailEnd/>
                </a:ln>
              </p:spPr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84A43C4-7484-FE43-AF58-C3741E528653}"/>
                    </a:ext>
                  </a:extLst>
                </p:cNvPr>
                <p:cNvCxnSpPr/>
                <p:nvPr/>
              </p:nvCxnSpPr>
              <p:spPr>
                <a:xfrm>
                  <a:off x="6250921" y="1640809"/>
                  <a:ext cx="229201" cy="0"/>
                </a:xfrm>
                <a:prstGeom prst="line">
                  <a:avLst/>
                </a:prstGeom>
                <a:noFill/>
                <a:ln w="15875" cap="rnd">
                  <a:solidFill>
                    <a:srgbClr val="414042"/>
                  </a:solidFill>
                  <a:prstDash val="solid"/>
                  <a:round/>
                  <a:headEnd/>
                  <a:tailEnd/>
                </a:ln>
              </p:spPr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AA4E45B-F8E4-734D-A835-B4844CEA19BF}"/>
                    </a:ext>
                  </a:extLst>
                </p:cNvPr>
                <p:cNvCxnSpPr/>
                <p:nvPr/>
              </p:nvCxnSpPr>
              <p:spPr>
                <a:xfrm>
                  <a:off x="6250921" y="1544638"/>
                  <a:ext cx="229201" cy="0"/>
                </a:xfrm>
                <a:prstGeom prst="line">
                  <a:avLst/>
                </a:prstGeom>
                <a:noFill/>
                <a:ln w="15875" cap="rnd">
                  <a:solidFill>
                    <a:srgbClr val="414042"/>
                  </a:solidFill>
                  <a:prstDash val="solid"/>
                  <a:round/>
                  <a:headEnd/>
                  <a:tailEnd/>
                </a:ln>
              </p:spPr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119B43F-9F22-E546-B89A-F28CD95705A0}"/>
                  </a:ext>
                </a:extLst>
              </p:cNvPr>
              <p:cNvGrpSpPr/>
              <p:nvPr/>
            </p:nvGrpSpPr>
            <p:grpSpPr>
              <a:xfrm>
                <a:off x="7767399" y="3665458"/>
                <a:ext cx="501636" cy="499847"/>
                <a:chOff x="4610100" y="4498331"/>
                <a:chExt cx="438261" cy="436700"/>
              </a:xfrm>
            </p:grpSpPr>
            <p:sp>
              <p:nvSpPr>
                <p:cNvPr id="42" name="Oval 44">
                  <a:extLst>
                    <a:ext uri="{FF2B5EF4-FFF2-40B4-BE49-F238E27FC236}">
                      <a16:creationId xmlns:a16="http://schemas.microsoft.com/office/drawing/2014/main" id="{790054DE-10AD-4140-A35B-8C82597A7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1660" y="4498331"/>
                  <a:ext cx="350957" cy="350956"/>
                </a:xfrm>
                <a:prstGeom prst="ellipse">
                  <a:avLst/>
                </a:prstGeom>
                <a:solidFill>
                  <a:schemeClr val="bg1"/>
                </a:solidFill>
                <a:ln w="15875" cap="flat">
                  <a:solidFill>
                    <a:srgbClr val="41404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125" dirty="0">
                    <a:solidFill>
                      <a:srgbClr val="414042"/>
                    </a:solidFill>
                    <a:latin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13C2EC0-0741-3C48-9E8C-1B69CC2A160A}"/>
                    </a:ext>
                  </a:extLst>
                </p:cNvPr>
                <p:cNvSpPr/>
                <p:nvPr/>
              </p:nvSpPr>
              <p:spPr>
                <a:xfrm>
                  <a:off x="4610100" y="4506261"/>
                  <a:ext cx="350046" cy="350046"/>
                </a:xfrm>
                <a:prstGeom prst="ellipse">
                  <a:avLst/>
                </a:prstGeom>
                <a:noFill/>
                <a:ln w="15875">
                  <a:solidFill>
                    <a:srgbClr val="41404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85739">
                    <a:defRPr/>
                  </a:pPr>
                  <a:endParaRPr lang="en-US" sz="1125" dirty="0">
                    <a:solidFill>
                      <a:srgbClr val="414042"/>
                    </a:solidFill>
                    <a:latin typeface="Arial"/>
                  </a:endParaRPr>
                </a:p>
              </p:txBody>
            </p:sp>
            <p:sp>
              <p:nvSpPr>
                <p:cNvPr id="44" name="Freeform 46">
                  <a:extLst>
                    <a:ext uri="{FF2B5EF4-FFF2-40B4-BE49-F238E27FC236}">
                      <a16:creationId xmlns:a16="http://schemas.microsoft.com/office/drawing/2014/main" id="{6B21A970-8188-4E4E-B29A-BA5F88911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8835" y="4775505"/>
                  <a:ext cx="159526" cy="159526"/>
                </a:xfrm>
                <a:custGeom>
                  <a:avLst/>
                  <a:gdLst>
                    <a:gd name="T0" fmla="*/ 0 w 47"/>
                    <a:gd name="T1" fmla="*/ 12 h 47"/>
                    <a:gd name="T2" fmla="*/ 32 w 47"/>
                    <a:gd name="T3" fmla="*/ 44 h 47"/>
                    <a:gd name="T4" fmla="*/ 44 w 47"/>
                    <a:gd name="T5" fmla="*/ 44 h 47"/>
                    <a:gd name="T6" fmla="*/ 44 w 47"/>
                    <a:gd name="T7" fmla="*/ 32 h 47"/>
                    <a:gd name="T8" fmla="*/ 12 w 47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7">
                      <a:moveTo>
                        <a:pt x="0" y="12"/>
                      </a:move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5" y="47"/>
                        <a:pt x="40" y="47"/>
                        <a:pt x="44" y="44"/>
                      </a:cubicBezTo>
                      <a:cubicBezTo>
                        <a:pt x="47" y="40"/>
                        <a:pt x="47" y="35"/>
                        <a:pt x="44" y="32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noFill/>
                <a:ln w="15875" cap="flat">
                  <a:solidFill>
                    <a:srgbClr val="41404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125" dirty="0">
                    <a:solidFill>
                      <a:srgbClr val="414042"/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800B1F-7683-F745-94C3-1B22815C1CA3}"/>
                </a:ext>
              </a:extLst>
            </p:cNvPr>
            <p:cNvSpPr/>
            <p:nvPr/>
          </p:nvSpPr>
          <p:spPr>
            <a:xfrm>
              <a:off x="7805252" y="2485798"/>
              <a:ext cx="995848" cy="995848"/>
            </a:xfrm>
            <a:prstGeom prst="ellipse">
              <a:avLst/>
            </a:prstGeom>
            <a:noFill/>
            <a:ln w="28575">
              <a:solidFill>
                <a:srgbClr val="4140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30"/>
              <a:endParaRPr lang="en-US" sz="1324" dirty="0">
                <a:solidFill>
                  <a:srgbClr val="414042"/>
                </a:solidFill>
                <a:latin typeface="Amazon Ember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71EEA6-EF23-8445-8C4A-D779F2434AEC}"/>
              </a:ext>
            </a:extLst>
          </p:cNvPr>
          <p:cNvGrpSpPr/>
          <p:nvPr/>
        </p:nvGrpSpPr>
        <p:grpSpPr>
          <a:xfrm>
            <a:off x="6956797" y="1889424"/>
            <a:ext cx="1245228" cy="1264659"/>
            <a:chOff x="7122075" y="2518825"/>
            <a:chExt cx="995848" cy="99584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4A6B1B-4AA6-E94F-ADB0-4E1D7F394DC8}"/>
                </a:ext>
              </a:extLst>
            </p:cNvPr>
            <p:cNvGrpSpPr/>
            <p:nvPr/>
          </p:nvGrpSpPr>
          <p:grpSpPr>
            <a:xfrm>
              <a:off x="7283032" y="2671643"/>
              <a:ext cx="673935" cy="690213"/>
              <a:chOff x="7199847" y="3718721"/>
              <a:chExt cx="673935" cy="690213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61C883F-2E60-B843-A4F7-BB9F9BA097F2}"/>
                  </a:ext>
                </a:extLst>
              </p:cNvPr>
              <p:cNvGrpSpPr/>
              <p:nvPr/>
            </p:nvGrpSpPr>
            <p:grpSpPr>
              <a:xfrm>
                <a:off x="7199847" y="3742544"/>
                <a:ext cx="666388" cy="666390"/>
                <a:chOff x="2401025" y="3341877"/>
                <a:chExt cx="993002" cy="993004"/>
              </a:xfrm>
            </p:grpSpPr>
            <p:sp>
              <p:nvSpPr>
                <p:cNvPr id="54" name="Freeform: Shape 162">
                  <a:extLst>
                    <a:ext uri="{FF2B5EF4-FFF2-40B4-BE49-F238E27FC236}">
                      <a16:creationId xmlns:a16="http://schemas.microsoft.com/office/drawing/2014/main" id="{A2C0750D-773F-8C41-BC3A-E15DB88BAAEC}"/>
                    </a:ext>
                  </a:extLst>
                </p:cNvPr>
                <p:cNvSpPr/>
                <p:nvPr/>
              </p:nvSpPr>
              <p:spPr>
                <a:xfrm>
                  <a:off x="2401025" y="3341878"/>
                  <a:ext cx="732654" cy="839325"/>
                </a:xfrm>
                <a:custGeom>
                  <a:avLst/>
                  <a:gdLst>
                    <a:gd name="connsiteX0" fmla="*/ 496501 w 732654"/>
                    <a:gd name="connsiteY0" fmla="*/ 0 h 839325"/>
                    <a:gd name="connsiteX1" fmla="*/ 689762 w 732654"/>
                    <a:gd name="connsiteY1" fmla="*/ 39018 h 839325"/>
                    <a:gd name="connsiteX2" fmla="*/ 732654 w 732654"/>
                    <a:gd name="connsiteY2" fmla="*/ 62299 h 839325"/>
                    <a:gd name="connsiteX3" fmla="*/ 138609 w 732654"/>
                    <a:gd name="connsiteY3" fmla="*/ 839325 h 839325"/>
                    <a:gd name="connsiteX4" fmla="*/ 84795 w 732654"/>
                    <a:gd name="connsiteY4" fmla="*/ 774101 h 839325"/>
                    <a:gd name="connsiteX5" fmla="*/ 0 w 732654"/>
                    <a:gd name="connsiteY5" fmla="*/ 496502 h 839325"/>
                    <a:gd name="connsiteX6" fmla="*/ 496501 w 732654"/>
                    <a:gd name="connsiteY6" fmla="*/ 0 h 8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2654" h="839325">
                      <a:moveTo>
                        <a:pt x="496501" y="0"/>
                      </a:moveTo>
                      <a:cubicBezTo>
                        <a:pt x="565054" y="0"/>
                        <a:pt x="630361" y="13893"/>
                        <a:pt x="689762" y="39018"/>
                      </a:cubicBezTo>
                      <a:lnTo>
                        <a:pt x="732654" y="62299"/>
                      </a:lnTo>
                      <a:lnTo>
                        <a:pt x="138609" y="839325"/>
                      </a:lnTo>
                      <a:lnTo>
                        <a:pt x="84795" y="774101"/>
                      </a:lnTo>
                      <a:cubicBezTo>
                        <a:pt x="31260" y="694859"/>
                        <a:pt x="0" y="599331"/>
                        <a:pt x="0" y="496502"/>
                      </a:cubicBezTo>
                      <a:cubicBezTo>
                        <a:pt x="0" y="222292"/>
                        <a:pt x="222291" y="0"/>
                        <a:pt x="496501" y="0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rgbClr val="41404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730"/>
                  <a:endParaRPr lang="en-US" sz="1324" dirty="0">
                    <a:solidFill>
                      <a:srgbClr val="414042"/>
                    </a:solidFill>
                    <a:latin typeface="Amazon Ember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07CBEDB-3FAC-C546-A02C-AACE9B505289}"/>
                    </a:ext>
                  </a:extLst>
                </p:cNvPr>
                <p:cNvSpPr/>
                <p:nvPr/>
              </p:nvSpPr>
              <p:spPr>
                <a:xfrm>
                  <a:off x="2401025" y="3341877"/>
                  <a:ext cx="993002" cy="993004"/>
                </a:xfrm>
                <a:prstGeom prst="ellipse">
                  <a:avLst/>
                </a:prstGeom>
                <a:noFill/>
                <a:ln w="15875">
                  <a:solidFill>
                    <a:srgbClr val="41404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30"/>
                  <a:endParaRPr lang="en-US" sz="1324" dirty="0">
                    <a:solidFill>
                      <a:srgbClr val="414042"/>
                    </a:solidFill>
                    <a:latin typeface="Amazon Ember"/>
                  </a:endParaRPr>
                </a:p>
              </p:txBody>
            </p:sp>
            <p:grpSp>
              <p:nvGrpSpPr>
                <p:cNvPr id="56" name="Group 4">
                  <a:extLst>
                    <a:ext uri="{FF2B5EF4-FFF2-40B4-BE49-F238E27FC236}">
                      <a16:creationId xmlns:a16="http://schemas.microsoft.com/office/drawing/2014/main" id="{F9BE9AD0-7512-AC4C-82A0-7B9BC48C61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406345" y="3346332"/>
                  <a:ext cx="982362" cy="984095"/>
                  <a:chOff x="2140" y="457"/>
                  <a:chExt cx="3404" cy="3410"/>
                </a:xfrm>
              </p:grpSpPr>
              <p:sp>
                <p:nvSpPr>
                  <p:cNvPr id="57" name="Line 5">
                    <a:extLst>
                      <a:ext uri="{FF2B5EF4-FFF2-40B4-BE49-F238E27FC236}">
                        <a16:creationId xmlns:a16="http://schemas.microsoft.com/office/drawing/2014/main" id="{E4A98325-E65F-8343-96AB-3D8750CE2C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42" y="457"/>
                    <a:ext cx="0" cy="341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  <p:sp>
                <p:nvSpPr>
                  <p:cNvPr id="58" name="Freeform 6">
                    <a:extLst>
                      <a:ext uri="{FF2B5EF4-FFF2-40B4-BE49-F238E27FC236}">
                        <a16:creationId xmlns:a16="http://schemas.microsoft.com/office/drawing/2014/main" id="{9DE895D2-2D3B-F04F-8C4E-974D19896E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23" y="457"/>
                    <a:ext cx="521" cy="3410"/>
                  </a:xfrm>
                  <a:custGeom>
                    <a:avLst/>
                    <a:gdLst>
                      <a:gd name="T0" fmla="*/ 251 w 251"/>
                      <a:gd name="T1" fmla="*/ 0 h 1638"/>
                      <a:gd name="T2" fmla="*/ 0 w 251"/>
                      <a:gd name="T3" fmla="*/ 819 h 1638"/>
                      <a:gd name="T4" fmla="*/ 251 w 251"/>
                      <a:gd name="T5" fmla="*/ 1638 h 16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51" h="1638">
                        <a:moveTo>
                          <a:pt x="251" y="0"/>
                        </a:moveTo>
                        <a:cubicBezTo>
                          <a:pt x="251" y="0"/>
                          <a:pt x="0" y="318"/>
                          <a:pt x="0" y="819"/>
                        </a:cubicBezTo>
                        <a:cubicBezTo>
                          <a:pt x="0" y="1323"/>
                          <a:pt x="251" y="1638"/>
                          <a:pt x="251" y="1638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  <p:sp>
                <p:nvSpPr>
                  <p:cNvPr id="59" name="Freeform 7">
                    <a:extLst>
                      <a:ext uri="{FF2B5EF4-FFF2-40B4-BE49-F238E27FC236}">
                        <a16:creationId xmlns:a16="http://schemas.microsoft.com/office/drawing/2014/main" id="{C4F31A5A-579F-BB4C-9753-5BD0C1F7D0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7" y="457"/>
                    <a:ext cx="1197" cy="3410"/>
                  </a:xfrm>
                  <a:custGeom>
                    <a:avLst/>
                    <a:gdLst>
                      <a:gd name="T0" fmla="*/ 576 w 576"/>
                      <a:gd name="T1" fmla="*/ 0 h 1638"/>
                      <a:gd name="T2" fmla="*/ 0 w 576"/>
                      <a:gd name="T3" fmla="*/ 819 h 1638"/>
                      <a:gd name="T4" fmla="*/ 576 w 576"/>
                      <a:gd name="T5" fmla="*/ 1638 h 16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76" h="1638">
                        <a:moveTo>
                          <a:pt x="576" y="0"/>
                        </a:moveTo>
                        <a:cubicBezTo>
                          <a:pt x="576" y="0"/>
                          <a:pt x="0" y="197"/>
                          <a:pt x="0" y="819"/>
                        </a:cubicBezTo>
                        <a:cubicBezTo>
                          <a:pt x="0" y="1448"/>
                          <a:pt x="576" y="1638"/>
                          <a:pt x="576" y="1638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  <p:sp>
                <p:nvSpPr>
                  <p:cNvPr id="60" name="Freeform 8">
                    <a:extLst>
                      <a:ext uri="{FF2B5EF4-FFF2-40B4-BE49-F238E27FC236}">
                        <a16:creationId xmlns:a16="http://schemas.microsoft.com/office/drawing/2014/main" id="{5A1BB2E1-D18C-DB4B-AAE1-2F9BF3690F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2" y="457"/>
                    <a:ext cx="522" cy="3410"/>
                  </a:xfrm>
                  <a:custGeom>
                    <a:avLst/>
                    <a:gdLst>
                      <a:gd name="T0" fmla="*/ 0 w 251"/>
                      <a:gd name="T1" fmla="*/ 0 h 1638"/>
                      <a:gd name="T2" fmla="*/ 251 w 251"/>
                      <a:gd name="T3" fmla="*/ 819 h 1638"/>
                      <a:gd name="T4" fmla="*/ 0 w 251"/>
                      <a:gd name="T5" fmla="*/ 1638 h 16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51" h="1638">
                        <a:moveTo>
                          <a:pt x="0" y="0"/>
                        </a:moveTo>
                        <a:cubicBezTo>
                          <a:pt x="0" y="0"/>
                          <a:pt x="251" y="318"/>
                          <a:pt x="251" y="819"/>
                        </a:cubicBezTo>
                        <a:cubicBezTo>
                          <a:pt x="251" y="1323"/>
                          <a:pt x="0" y="1638"/>
                          <a:pt x="0" y="1638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BC53D7BE-00CC-9444-A1C0-2513EB6404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2" y="457"/>
                    <a:ext cx="1197" cy="3410"/>
                  </a:xfrm>
                  <a:custGeom>
                    <a:avLst/>
                    <a:gdLst>
                      <a:gd name="T0" fmla="*/ 0 w 576"/>
                      <a:gd name="T1" fmla="*/ 0 h 1638"/>
                      <a:gd name="T2" fmla="*/ 576 w 576"/>
                      <a:gd name="T3" fmla="*/ 819 h 1638"/>
                      <a:gd name="T4" fmla="*/ 0 w 576"/>
                      <a:gd name="T5" fmla="*/ 1638 h 16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76" h="1638">
                        <a:moveTo>
                          <a:pt x="0" y="0"/>
                        </a:moveTo>
                        <a:cubicBezTo>
                          <a:pt x="0" y="0"/>
                          <a:pt x="576" y="197"/>
                          <a:pt x="576" y="819"/>
                        </a:cubicBezTo>
                        <a:cubicBezTo>
                          <a:pt x="576" y="1448"/>
                          <a:pt x="0" y="1638"/>
                          <a:pt x="0" y="1638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  <p:sp>
                <p:nvSpPr>
                  <p:cNvPr id="62" name="Freeform 10">
                    <a:extLst>
                      <a:ext uri="{FF2B5EF4-FFF2-40B4-BE49-F238E27FC236}">
                        <a16:creationId xmlns:a16="http://schemas.microsoft.com/office/drawing/2014/main" id="{46C24B3F-36D5-6043-8F46-F01F434B4D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2" y="3195"/>
                    <a:ext cx="2127" cy="318"/>
                  </a:xfrm>
                  <a:custGeom>
                    <a:avLst/>
                    <a:gdLst>
                      <a:gd name="T0" fmla="*/ 0 w 1000"/>
                      <a:gd name="T1" fmla="*/ 153 h 153"/>
                      <a:gd name="T2" fmla="*/ 501 w 1000"/>
                      <a:gd name="T3" fmla="*/ 0 h 153"/>
                      <a:gd name="T4" fmla="*/ 1000 w 1000"/>
                      <a:gd name="T5" fmla="*/ 153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00" h="153">
                        <a:moveTo>
                          <a:pt x="0" y="153"/>
                        </a:moveTo>
                        <a:cubicBezTo>
                          <a:pt x="121" y="54"/>
                          <a:pt x="334" y="0"/>
                          <a:pt x="501" y="0"/>
                        </a:cubicBezTo>
                        <a:cubicBezTo>
                          <a:pt x="669" y="0"/>
                          <a:pt x="875" y="62"/>
                          <a:pt x="1000" y="153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  <p:sp>
                <p:nvSpPr>
                  <p:cNvPr id="63" name="Freeform 11">
                    <a:extLst>
                      <a:ext uri="{FF2B5EF4-FFF2-40B4-BE49-F238E27FC236}">
                        <a16:creationId xmlns:a16="http://schemas.microsoft.com/office/drawing/2014/main" id="{A447B883-BAF3-3C49-955B-0EA4A7FF58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48" y="2620"/>
                    <a:ext cx="2984" cy="375"/>
                  </a:xfrm>
                  <a:custGeom>
                    <a:avLst/>
                    <a:gdLst>
                      <a:gd name="T0" fmla="*/ 0 w 1436"/>
                      <a:gd name="T1" fmla="*/ 180 h 180"/>
                      <a:gd name="T2" fmla="*/ 719 w 1436"/>
                      <a:gd name="T3" fmla="*/ 0 h 180"/>
                      <a:gd name="T4" fmla="*/ 1436 w 1436"/>
                      <a:gd name="T5" fmla="*/ 179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36" h="180">
                        <a:moveTo>
                          <a:pt x="0" y="180"/>
                        </a:moveTo>
                        <a:cubicBezTo>
                          <a:pt x="107" y="109"/>
                          <a:pt x="334" y="0"/>
                          <a:pt x="719" y="0"/>
                        </a:cubicBezTo>
                        <a:cubicBezTo>
                          <a:pt x="1102" y="0"/>
                          <a:pt x="1329" y="108"/>
                          <a:pt x="1436" y="179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  <p:sp>
                <p:nvSpPr>
                  <p:cNvPr id="64" name="Line 12">
                    <a:extLst>
                      <a:ext uri="{FF2B5EF4-FFF2-40B4-BE49-F238E27FC236}">
                        <a16:creationId xmlns:a16="http://schemas.microsoft.com/office/drawing/2014/main" id="{DFD10649-2494-4049-A7C1-FFC2408A5A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40" y="2162"/>
                    <a:ext cx="3404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  <p:sp>
                <p:nvSpPr>
                  <p:cNvPr id="65" name="Freeform 13">
                    <a:extLst>
                      <a:ext uri="{FF2B5EF4-FFF2-40B4-BE49-F238E27FC236}">
                        <a16:creationId xmlns:a16="http://schemas.microsoft.com/office/drawing/2014/main" id="{B25017FC-4D90-5647-B88E-0AC29147E2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3" y="792"/>
                    <a:ext cx="2076" cy="319"/>
                  </a:xfrm>
                  <a:custGeom>
                    <a:avLst/>
                    <a:gdLst>
                      <a:gd name="T0" fmla="*/ 999 w 999"/>
                      <a:gd name="T1" fmla="*/ 0 h 153"/>
                      <a:gd name="T2" fmla="*/ 498 w 999"/>
                      <a:gd name="T3" fmla="*/ 153 h 153"/>
                      <a:gd name="T4" fmla="*/ 0 w 999"/>
                      <a:gd name="T5" fmla="*/ 0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999" h="153">
                        <a:moveTo>
                          <a:pt x="999" y="0"/>
                        </a:moveTo>
                        <a:cubicBezTo>
                          <a:pt x="879" y="98"/>
                          <a:pt x="666" y="153"/>
                          <a:pt x="498" y="153"/>
                        </a:cubicBezTo>
                        <a:cubicBezTo>
                          <a:pt x="331" y="153"/>
                          <a:pt x="124" y="90"/>
                          <a:pt x="0" y="0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  <p:sp>
                <p:nvSpPr>
                  <p:cNvPr id="66" name="Freeform 14">
                    <a:extLst>
                      <a:ext uri="{FF2B5EF4-FFF2-40B4-BE49-F238E27FC236}">
                        <a16:creationId xmlns:a16="http://schemas.microsoft.com/office/drawing/2014/main" id="{8DF5C0C4-2DAD-DB40-B592-443E6C3A57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48" y="1311"/>
                    <a:ext cx="2984" cy="372"/>
                  </a:xfrm>
                  <a:custGeom>
                    <a:avLst/>
                    <a:gdLst>
                      <a:gd name="T0" fmla="*/ 1436 w 1436"/>
                      <a:gd name="T1" fmla="*/ 0 h 179"/>
                      <a:gd name="T2" fmla="*/ 717 w 1436"/>
                      <a:gd name="T3" fmla="*/ 179 h 179"/>
                      <a:gd name="T4" fmla="*/ 0 w 1436"/>
                      <a:gd name="T5" fmla="*/ 1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36" h="179">
                        <a:moveTo>
                          <a:pt x="1436" y="0"/>
                        </a:moveTo>
                        <a:cubicBezTo>
                          <a:pt x="1330" y="70"/>
                          <a:pt x="1102" y="179"/>
                          <a:pt x="717" y="179"/>
                        </a:cubicBezTo>
                        <a:cubicBezTo>
                          <a:pt x="334" y="179"/>
                          <a:pt x="107" y="71"/>
                          <a:pt x="0" y="1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41404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57150" tIns="28575" rIns="57150" bIns="2857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30"/>
                    <a:endParaRPr lang="en-US" sz="1324" dirty="0">
                      <a:solidFill>
                        <a:srgbClr val="414042"/>
                      </a:solidFill>
                      <a:latin typeface="Amazon Ember"/>
                    </a:endParaRPr>
                  </a:p>
                </p:txBody>
              </p:sp>
            </p:grpSp>
          </p:grpSp>
          <p:sp>
            <p:nvSpPr>
              <p:cNvPr id="53" name="Freeform 234">
                <a:extLst>
                  <a:ext uri="{FF2B5EF4-FFF2-40B4-BE49-F238E27FC236}">
                    <a16:creationId xmlns:a16="http://schemas.microsoft.com/office/drawing/2014/main" id="{828D7E33-8BE7-9548-865B-0B2E9CC8A2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289094">
                <a:off x="7509260" y="3718721"/>
                <a:ext cx="364522" cy="384411"/>
              </a:xfrm>
              <a:custGeom>
                <a:avLst/>
                <a:gdLst>
                  <a:gd name="T0" fmla="*/ 207 w 380"/>
                  <a:gd name="T1" fmla="*/ 340 h 401"/>
                  <a:gd name="T2" fmla="*/ 220 w 380"/>
                  <a:gd name="T3" fmla="*/ 196 h 401"/>
                  <a:gd name="T4" fmla="*/ 380 w 380"/>
                  <a:gd name="T5" fmla="*/ 282 h 401"/>
                  <a:gd name="T6" fmla="*/ 373 w 380"/>
                  <a:gd name="T7" fmla="*/ 251 h 401"/>
                  <a:gd name="T8" fmla="*/ 220 w 380"/>
                  <a:gd name="T9" fmla="*/ 122 h 401"/>
                  <a:gd name="T10" fmla="*/ 205 w 380"/>
                  <a:gd name="T11" fmla="*/ 9 h 401"/>
                  <a:gd name="T12" fmla="*/ 190 w 380"/>
                  <a:gd name="T13" fmla="*/ 0 h 401"/>
                  <a:gd name="T14" fmla="*/ 190 w 380"/>
                  <a:gd name="T15" fmla="*/ 0 h 401"/>
                  <a:gd name="T16" fmla="*/ 190 w 380"/>
                  <a:gd name="T17" fmla="*/ 0 h 401"/>
                  <a:gd name="T18" fmla="*/ 175 w 380"/>
                  <a:gd name="T19" fmla="*/ 9 h 401"/>
                  <a:gd name="T20" fmla="*/ 160 w 380"/>
                  <a:gd name="T21" fmla="*/ 122 h 401"/>
                  <a:gd name="T22" fmla="*/ 7 w 380"/>
                  <a:gd name="T23" fmla="*/ 251 h 401"/>
                  <a:gd name="T24" fmla="*/ 0 w 380"/>
                  <a:gd name="T25" fmla="*/ 282 h 401"/>
                  <a:gd name="T26" fmla="*/ 160 w 380"/>
                  <a:gd name="T27" fmla="*/ 196 h 401"/>
                  <a:gd name="T28" fmla="*/ 173 w 380"/>
                  <a:gd name="T29" fmla="*/ 340 h 401"/>
                  <a:gd name="T30" fmla="*/ 126 w 380"/>
                  <a:gd name="T31" fmla="*/ 387 h 401"/>
                  <a:gd name="T32" fmla="*/ 126 w 380"/>
                  <a:gd name="T33" fmla="*/ 399 h 401"/>
                  <a:gd name="T34" fmla="*/ 136 w 380"/>
                  <a:gd name="T35" fmla="*/ 400 h 401"/>
                  <a:gd name="T36" fmla="*/ 178 w 380"/>
                  <a:gd name="T37" fmla="*/ 385 h 401"/>
                  <a:gd name="T38" fmla="*/ 190 w 380"/>
                  <a:gd name="T39" fmla="*/ 384 h 401"/>
                  <a:gd name="T40" fmla="*/ 202 w 380"/>
                  <a:gd name="T41" fmla="*/ 385 h 401"/>
                  <a:gd name="T42" fmla="*/ 244 w 380"/>
                  <a:gd name="T43" fmla="*/ 400 h 401"/>
                  <a:gd name="T44" fmla="*/ 254 w 380"/>
                  <a:gd name="T45" fmla="*/ 399 h 401"/>
                  <a:gd name="T46" fmla="*/ 254 w 380"/>
                  <a:gd name="T47" fmla="*/ 387 h 401"/>
                  <a:gd name="T48" fmla="*/ 207 w 380"/>
                  <a:gd name="T49" fmla="*/ 34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0" h="401">
                    <a:moveTo>
                      <a:pt x="207" y="340"/>
                    </a:moveTo>
                    <a:cubicBezTo>
                      <a:pt x="217" y="273"/>
                      <a:pt x="220" y="196"/>
                      <a:pt x="220" y="196"/>
                    </a:cubicBezTo>
                    <a:cubicBezTo>
                      <a:pt x="380" y="282"/>
                      <a:pt x="380" y="282"/>
                      <a:pt x="380" y="282"/>
                    </a:cubicBezTo>
                    <a:cubicBezTo>
                      <a:pt x="373" y="251"/>
                      <a:pt x="373" y="251"/>
                      <a:pt x="373" y="251"/>
                    </a:cubicBezTo>
                    <a:cubicBezTo>
                      <a:pt x="220" y="122"/>
                      <a:pt x="220" y="122"/>
                      <a:pt x="220" y="122"/>
                    </a:cubicBezTo>
                    <a:cubicBezTo>
                      <a:pt x="216" y="35"/>
                      <a:pt x="205" y="9"/>
                      <a:pt x="205" y="9"/>
                    </a:cubicBezTo>
                    <a:cubicBezTo>
                      <a:pt x="200" y="0"/>
                      <a:pt x="190" y="0"/>
                      <a:pt x="190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0"/>
                      <a:pt x="180" y="0"/>
                      <a:pt x="175" y="9"/>
                    </a:cubicBezTo>
                    <a:cubicBezTo>
                      <a:pt x="175" y="9"/>
                      <a:pt x="164" y="35"/>
                      <a:pt x="160" y="122"/>
                    </a:cubicBezTo>
                    <a:cubicBezTo>
                      <a:pt x="7" y="251"/>
                      <a:pt x="7" y="251"/>
                      <a:pt x="7" y="25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160" y="196"/>
                      <a:pt x="160" y="196"/>
                      <a:pt x="160" y="196"/>
                    </a:cubicBezTo>
                    <a:cubicBezTo>
                      <a:pt x="160" y="196"/>
                      <a:pt x="163" y="273"/>
                      <a:pt x="173" y="340"/>
                    </a:cubicBezTo>
                    <a:cubicBezTo>
                      <a:pt x="173" y="340"/>
                      <a:pt x="125" y="383"/>
                      <a:pt x="126" y="387"/>
                    </a:cubicBezTo>
                    <a:cubicBezTo>
                      <a:pt x="126" y="399"/>
                      <a:pt x="126" y="399"/>
                      <a:pt x="126" y="399"/>
                    </a:cubicBezTo>
                    <a:cubicBezTo>
                      <a:pt x="126" y="399"/>
                      <a:pt x="129" y="401"/>
                      <a:pt x="136" y="400"/>
                    </a:cubicBezTo>
                    <a:cubicBezTo>
                      <a:pt x="178" y="385"/>
                      <a:pt x="178" y="385"/>
                      <a:pt x="178" y="385"/>
                    </a:cubicBezTo>
                    <a:cubicBezTo>
                      <a:pt x="178" y="385"/>
                      <a:pt x="186" y="383"/>
                      <a:pt x="190" y="384"/>
                    </a:cubicBezTo>
                    <a:cubicBezTo>
                      <a:pt x="194" y="383"/>
                      <a:pt x="202" y="385"/>
                      <a:pt x="202" y="385"/>
                    </a:cubicBezTo>
                    <a:cubicBezTo>
                      <a:pt x="244" y="400"/>
                      <a:pt x="244" y="400"/>
                      <a:pt x="244" y="400"/>
                    </a:cubicBezTo>
                    <a:cubicBezTo>
                      <a:pt x="251" y="401"/>
                      <a:pt x="254" y="399"/>
                      <a:pt x="254" y="399"/>
                    </a:cubicBezTo>
                    <a:cubicBezTo>
                      <a:pt x="254" y="387"/>
                      <a:pt x="254" y="387"/>
                      <a:pt x="254" y="387"/>
                    </a:cubicBezTo>
                    <a:cubicBezTo>
                      <a:pt x="255" y="383"/>
                      <a:pt x="207" y="340"/>
                      <a:pt x="207" y="3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rgbClr val="414042"/>
                </a:solidFill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/>
                <a:endParaRPr lang="en-US" sz="1324" dirty="0">
                  <a:solidFill>
                    <a:srgbClr val="414042"/>
                  </a:solidFill>
                  <a:latin typeface="Amazon Ember"/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0C71DC1-BCC2-AE4C-B013-64E6E9D60724}"/>
                </a:ext>
              </a:extLst>
            </p:cNvPr>
            <p:cNvSpPr/>
            <p:nvPr/>
          </p:nvSpPr>
          <p:spPr>
            <a:xfrm>
              <a:off x="7122075" y="2518825"/>
              <a:ext cx="995848" cy="995848"/>
            </a:xfrm>
            <a:prstGeom prst="ellipse">
              <a:avLst/>
            </a:prstGeom>
            <a:noFill/>
            <a:ln w="28575">
              <a:solidFill>
                <a:srgbClr val="4140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30"/>
              <a:endParaRPr lang="en-US" sz="1324" dirty="0">
                <a:solidFill>
                  <a:srgbClr val="414042"/>
                </a:solidFill>
                <a:latin typeface="Amazon Ember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9BA25FA-4735-F941-97D9-4C01F03EBC86}"/>
              </a:ext>
            </a:extLst>
          </p:cNvPr>
          <p:cNvCxnSpPr/>
          <p:nvPr/>
        </p:nvCxnSpPr>
        <p:spPr>
          <a:xfrm>
            <a:off x="242735" y="1562696"/>
            <a:ext cx="8467616" cy="0"/>
          </a:xfrm>
          <a:prstGeom prst="line">
            <a:avLst/>
          </a:prstGeom>
          <a:ln>
            <a:solidFill>
              <a:srgbClr val="41404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89082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4294967295"/>
          </p:nvPr>
        </p:nvSpPr>
        <p:spPr>
          <a:xfrm>
            <a:off x="438615" y="1407018"/>
            <a:ext cx="4351099" cy="1638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ja-JP" altLang="en" sz="1600" b="1">
                <a:sym typeface="Arial"/>
              </a:rPr>
              <a:t>第三方</a:t>
            </a:r>
            <a:r>
              <a:rPr lang="ja-JP" altLang="en-US" sz="1600" b="1">
                <a:sym typeface="Arial"/>
              </a:rPr>
              <a:t>服务调用</a:t>
            </a:r>
            <a:endParaRPr lang="en" sz="1600" b="1" dirty="0">
              <a:sym typeface="Arial"/>
            </a:endParaRPr>
          </a:p>
          <a:p>
            <a:pPr>
              <a:lnSpc>
                <a:spcPct val="200000"/>
              </a:lnSpc>
              <a:spcBef>
                <a:spcPts val="400"/>
              </a:spcBef>
              <a:buClr>
                <a:schemeClr val="dk1"/>
              </a:buClr>
              <a:buSzPct val="100000"/>
            </a:pPr>
            <a:r>
              <a:rPr lang="en" sz="1600" b="1" dirty="0">
                <a:solidFill>
                  <a:schemeClr val="accent3"/>
                </a:solidFill>
              </a:rPr>
              <a:t>myapp</a:t>
            </a:r>
            <a:r>
              <a:rPr lang="en" sz="1600" b="1" dirty="0">
                <a:solidFill>
                  <a:schemeClr val="accent3"/>
                </a:solidFill>
                <a:sym typeface="Arial"/>
              </a:rPr>
              <a:t>: {10.24.34.5:8080, 10.24.34.6:8080}</a:t>
            </a:r>
            <a:br>
              <a:rPr lang="en" sz="1600" b="1" dirty="0">
                <a:solidFill>
                  <a:schemeClr val="accent3"/>
                </a:solidFill>
                <a:sym typeface="Arial"/>
              </a:rPr>
            </a:br>
            <a:r>
              <a:rPr lang="en" sz="1600" b="1" dirty="0">
                <a:solidFill>
                  <a:schemeClr val="accent3"/>
                </a:solidFill>
                <a:sym typeface="Arial"/>
              </a:rPr>
              <a:t>mylogs: {S3bucket1, S3bucket2}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2F5DDA-7129-4A96-8D39-631A0E7294EF}"/>
              </a:ext>
            </a:extLst>
          </p:cNvPr>
          <p:cNvCxnSpPr/>
          <p:nvPr/>
        </p:nvCxnSpPr>
        <p:spPr>
          <a:xfrm>
            <a:off x="4239879" y="1543511"/>
            <a:ext cx="0" cy="2268336"/>
          </a:xfrm>
          <a:prstGeom prst="line">
            <a:avLst/>
          </a:prstGeom>
          <a:ln w="222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75091840-3F66-094A-87CE-C6F62A38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n w="0"/>
                <a:solidFill>
                  <a:srgbClr val="4140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zon Ember"/>
              </a:rPr>
              <a:t>在微服务世界里，一切资源都是动态的</a:t>
            </a:r>
            <a:r>
              <a:rPr lang="en-US" sz="2400" dirty="0">
                <a:ln w="0"/>
                <a:solidFill>
                  <a:srgbClr val="4140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zon Ember"/>
              </a:rPr>
              <a:t/>
            </a:r>
            <a:br>
              <a:rPr lang="en-US" sz="2400" dirty="0">
                <a:ln w="0"/>
                <a:solidFill>
                  <a:srgbClr val="4140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zon Ember"/>
              </a:rPr>
            </a:br>
            <a:r>
              <a:rPr lang="en-US" altLang="zh-CN" sz="2400" dirty="0"/>
              <a:t>——</a:t>
            </a:r>
            <a:r>
              <a:rPr lang="zh-CN" altLang="en-US" sz="2400" dirty="0"/>
              <a:t>服务发现已经是微服务架构的必备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4F985-FBC3-6E46-A037-4BBDD27E7D8E}"/>
              </a:ext>
            </a:extLst>
          </p:cNvPr>
          <p:cNvSpPr txBox="1"/>
          <p:nvPr/>
        </p:nvSpPr>
        <p:spPr>
          <a:xfrm>
            <a:off x="4439441" y="1455308"/>
            <a:ext cx="452399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buClr>
                <a:schemeClr val="dk1"/>
              </a:buClr>
              <a:buSzPct val="100000"/>
            </a:pPr>
            <a:r>
              <a:rPr lang="ja-JP" altLang="en-US" sz="1600" b="1">
                <a:solidFill>
                  <a:schemeClr val="accent6">
                    <a:lumMod val="50000"/>
                  </a:schemeClr>
                </a:solidFill>
                <a:latin typeface="Amazon Ember Regular" charset="0"/>
                <a:cs typeface="Amazon Ember Regular" charset="0"/>
              </a:rPr>
              <a:t>服务间调用</a:t>
            </a:r>
            <a:endParaRPr lang="en-US" altLang="zh-CN" sz="1600" dirty="0"/>
          </a:p>
          <a:p>
            <a:r>
              <a:rPr lang="en-US" altLang="zh-CN" sz="1600" dirty="0"/>
              <a:t>List&lt;User&gt;</a:t>
            </a:r>
            <a:r>
              <a:rPr lang="zh-CN" altLang="en-US" sz="1600" dirty="0"/>
              <a:t> </a:t>
            </a:r>
            <a:r>
              <a:rPr lang="en-US" altLang="zh-CN" sz="1600" dirty="0"/>
              <a:t>users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600" dirty="0" err="1"/>
              <a:t>restTemplate.getForObject</a:t>
            </a:r>
            <a:r>
              <a:rPr lang="en-US" altLang="zh-CN" sz="1600" dirty="0"/>
              <a:t>("</a:t>
            </a:r>
            <a:r>
              <a:rPr lang="en-US" altLang="zh-CN" sz="1600" i="1" dirty="0" err="1">
                <a:solidFill>
                  <a:srgbClr val="FF0000"/>
                </a:solidFill>
              </a:rPr>
              <a:t>myUserService</a:t>
            </a:r>
            <a:r>
              <a:rPr lang="en-US" altLang="zh-CN" sz="1600" dirty="0"/>
              <a:t>");</a:t>
            </a:r>
          </a:p>
          <a:p>
            <a:endParaRPr lang="en-US" sz="1600" dirty="0"/>
          </a:p>
          <a:p>
            <a:r>
              <a:rPr lang="en-US" altLang="zh-CN" sz="1600" dirty="0" err="1"/>
              <a:t>discoveryClient.getInstances</a:t>
            </a:r>
            <a:r>
              <a:rPr lang="en-US" altLang="zh-CN" sz="1600" dirty="0"/>
              <a:t>("</a:t>
            </a:r>
            <a:r>
              <a:rPr lang="en-US" altLang="zh-CN" sz="1600" i="1" dirty="0" err="1">
                <a:solidFill>
                  <a:srgbClr val="FF0000"/>
                </a:solidFill>
              </a:rPr>
              <a:t>myUserService</a:t>
            </a:r>
            <a:r>
              <a:rPr lang="en-US" altLang="zh-CN" sz="1600" dirty="0"/>
              <a:t>");</a:t>
            </a:r>
          </a:p>
          <a:p>
            <a:endParaRPr lang="en-US" sz="1600" dirty="0"/>
          </a:p>
          <a:p>
            <a:r>
              <a:rPr lang="en-US" sz="1600" dirty="0" err="1"/>
              <a:t>loadBalancer</a:t>
            </a:r>
            <a:r>
              <a:rPr lang="en-US" sz="1600" b="1" dirty="0" err="1"/>
              <a:t>.</a:t>
            </a:r>
            <a:r>
              <a:rPr lang="en-US" sz="1600" dirty="0" err="1"/>
              <a:t>choose</a:t>
            </a:r>
            <a:r>
              <a:rPr lang="en-US" sz="1600" b="1" dirty="0"/>
              <a:t>(</a:t>
            </a:r>
            <a:r>
              <a:rPr lang="en-US" sz="1600" dirty="0"/>
              <a:t>“</a:t>
            </a:r>
            <a:r>
              <a:rPr lang="en-US" altLang="zh-CN" sz="1600" i="1" dirty="0" err="1">
                <a:solidFill>
                  <a:srgbClr val="FF0000"/>
                </a:solidFill>
              </a:rPr>
              <a:t>myUserService</a:t>
            </a:r>
            <a:r>
              <a:rPr lang="en-US" sz="1600" dirty="0"/>
              <a:t>”</a:t>
            </a:r>
            <a:r>
              <a:rPr lang="en-US" sz="1600" b="1" dirty="0"/>
              <a:t>)</a:t>
            </a:r>
            <a:r>
              <a:rPr lang="en-US" altLang="zh-CN" sz="1600" b="1" dirty="0"/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5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Amazon</a:t>
            </a:r>
            <a:r>
              <a:rPr lang="zh-CN" altLang="en-US" dirty="0"/>
              <a:t> </a:t>
            </a:r>
            <a:r>
              <a:rPr lang="en-US" altLang="zh-CN" dirty="0"/>
              <a:t>EKS</a:t>
            </a:r>
            <a:r>
              <a:rPr lang="zh-CN" altLang="en-US" dirty="0"/>
              <a:t> 集群和工作节点</a:t>
            </a:r>
            <a:r>
              <a:rPr lang="ja-JP" altLang="en-US"/>
              <a:t>的管理</a:t>
            </a: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297E739-D03F-CA42-856D-9C57BB84574D}"/>
              </a:ext>
            </a:extLst>
          </p:cNvPr>
          <p:cNvSpPr txBox="1">
            <a:spLocks/>
          </p:cNvSpPr>
          <p:nvPr/>
        </p:nvSpPr>
        <p:spPr>
          <a:xfrm>
            <a:off x="183523" y="1009314"/>
            <a:ext cx="8205788" cy="352912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AWS</a:t>
            </a:r>
            <a:r>
              <a:rPr lang="ja-JP" altLang="en-US">
                <a:solidFill>
                  <a:schemeClr val="tx1"/>
                </a:solidFill>
              </a:rPr>
              <a:t>原生工具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通过 </a:t>
            </a:r>
            <a:r>
              <a:rPr lang="en-US" altLang="zh-CN" sz="1400" dirty="0">
                <a:solidFill>
                  <a:schemeClr val="tx1"/>
                </a:solidFill>
              </a:rPr>
              <a:t>AWS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CloudFormation</a:t>
            </a: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使用 </a:t>
            </a:r>
            <a:r>
              <a:rPr lang="en-US" altLang="zh-CN" sz="1400" dirty="0" err="1">
                <a:solidFill>
                  <a:schemeClr val="tx1"/>
                </a:solidFill>
              </a:rPr>
              <a:t>eksctl</a:t>
            </a:r>
            <a:r>
              <a:rPr lang="zh-CN" altLang="en-US" sz="1400" dirty="0">
                <a:solidFill>
                  <a:schemeClr val="tx1"/>
                </a:solidFill>
              </a:rPr>
              <a:t> 工具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ja-JP" altLang="en-US" sz="1400">
                <a:solidFill>
                  <a:srgbClr val="FF0000"/>
                </a:solidFill>
              </a:rPr>
              <a:t>使用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AWS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CDK</a:t>
            </a: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solidFill>
                  <a:schemeClr val="tx1"/>
                </a:solidFill>
              </a:rPr>
              <a:t>第三方工具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Terreform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Rancher</a:t>
            </a: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  </a:t>
            </a:r>
            <a:r>
              <a:rPr lang="en-US" altLang="zh-CN" sz="1400" dirty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  <a:p>
            <a:pPr marL="628650" indent="-342900">
              <a:lnSpc>
                <a:spcPct val="150000"/>
              </a:lnSpc>
              <a:buFont typeface="+mj-lt"/>
              <a:buAutoNum type="arabicPeriod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0FD07-BA12-1041-A875-5718D85068EE}"/>
              </a:ext>
            </a:extLst>
          </p:cNvPr>
          <p:cNvSpPr txBox="1"/>
          <p:nvPr/>
        </p:nvSpPr>
        <p:spPr>
          <a:xfrm>
            <a:off x="7037161" y="3018711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CloudFormation</a:t>
            </a:r>
          </a:p>
          <a:p>
            <a:pPr algn="ctr"/>
            <a:r>
              <a:rPr lang="ja-JP" altLang="en-US" sz="1400"/>
              <a:t>基础设施即模板</a:t>
            </a:r>
            <a:endParaRPr lang="en-US" sz="14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338B9B-82DE-B94B-901C-090C1010C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05076" y="2954699"/>
            <a:ext cx="711200" cy="71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40F34-23FF-2945-A56E-DAD7205198E0}"/>
              </a:ext>
            </a:extLst>
          </p:cNvPr>
          <p:cNvSpPr txBox="1"/>
          <p:nvPr/>
        </p:nvSpPr>
        <p:spPr>
          <a:xfrm>
            <a:off x="6781055" y="1416367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CDK</a:t>
            </a:r>
          </a:p>
          <a:p>
            <a:pPr algn="ctr"/>
            <a:r>
              <a:rPr lang="ja-JP" altLang="en-US" sz="1400"/>
              <a:t>以程序语言的方式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F8B1F-2EC1-9147-A3EE-E0C564876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89" y="1262747"/>
            <a:ext cx="3079464" cy="691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0B49B-7E54-E344-8D95-28E35B73883F}"/>
              </a:ext>
            </a:extLst>
          </p:cNvPr>
          <p:cNvSpPr txBox="1"/>
          <p:nvPr/>
        </p:nvSpPr>
        <p:spPr>
          <a:xfrm>
            <a:off x="3785503" y="200571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/>
              <a:t>命令行管理工具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ABF36-B4D8-E34A-A7A4-C4D6C57B31EF}"/>
              </a:ext>
            </a:extLst>
          </p:cNvPr>
          <p:cNvCxnSpPr>
            <a:cxnSpLocks/>
          </p:cNvCxnSpPr>
          <p:nvPr/>
        </p:nvCxnSpPr>
        <p:spPr>
          <a:xfrm>
            <a:off x="6028302" y="2052415"/>
            <a:ext cx="685259" cy="809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57091F-D247-AC4C-830A-5FC76CD97DE7}"/>
              </a:ext>
            </a:extLst>
          </p:cNvPr>
          <p:cNvCxnSpPr>
            <a:cxnSpLocks/>
          </p:cNvCxnSpPr>
          <p:nvPr/>
        </p:nvCxnSpPr>
        <p:spPr>
          <a:xfrm flipH="1">
            <a:off x="7037161" y="2031975"/>
            <a:ext cx="637314" cy="83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19106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AWS Cloud Map </a:t>
            </a:r>
            <a:r>
              <a:rPr lang="zh-CN" altLang="en-US" sz="2400" dirty="0"/>
              <a:t>基础概念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81B650-A3B3-0E49-B39F-92B5405D355D}"/>
              </a:ext>
            </a:extLst>
          </p:cNvPr>
          <p:cNvGrpSpPr/>
          <p:nvPr/>
        </p:nvGrpSpPr>
        <p:grpSpPr>
          <a:xfrm>
            <a:off x="4855367" y="1111295"/>
            <a:ext cx="3782409" cy="2863158"/>
            <a:chOff x="4073704" y="823231"/>
            <a:chExt cx="4368397" cy="330673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94B409E-9626-914B-8591-03A005F426A7}"/>
                </a:ext>
              </a:extLst>
            </p:cNvPr>
            <p:cNvSpPr/>
            <p:nvPr/>
          </p:nvSpPr>
          <p:spPr>
            <a:xfrm>
              <a:off x="4073704" y="823231"/>
              <a:ext cx="4368397" cy="330673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30"/>
              <a:endParaRPr lang="en-US" sz="1200" b="1" dirty="0">
                <a:ln w="22225">
                  <a:solidFill>
                    <a:srgbClr val="000AFF"/>
                  </a:solidFill>
                  <a:prstDash val="solid"/>
                </a:ln>
                <a:solidFill>
                  <a:srgbClr val="000AFF">
                    <a:lumMod val="40000"/>
                    <a:lumOff val="60000"/>
                  </a:srgbClr>
                </a:solidFill>
                <a:latin typeface="Amazon Ember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8CBFBD-7EED-D54D-A26E-9138D319F354}"/>
                </a:ext>
              </a:extLst>
            </p:cNvPr>
            <p:cNvSpPr/>
            <p:nvPr/>
          </p:nvSpPr>
          <p:spPr>
            <a:xfrm>
              <a:off x="4424947" y="1610848"/>
              <a:ext cx="3745667" cy="1541588"/>
            </a:xfrm>
            <a:prstGeom prst="rect">
              <a:avLst/>
            </a:prstGeom>
            <a:solidFill>
              <a:schemeClr val="lt1">
                <a:alpha val="5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30"/>
              <a:endParaRPr lang="en-US" sz="1200" dirty="0">
                <a:solidFill>
                  <a:srgbClr val="000000"/>
                </a:solidFill>
                <a:latin typeface="Amazon Ember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C7A807-9BEC-9E40-8A06-35F3865DA881}"/>
                </a:ext>
              </a:extLst>
            </p:cNvPr>
            <p:cNvSpPr/>
            <p:nvPr/>
          </p:nvSpPr>
          <p:spPr>
            <a:xfrm>
              <a:off x="4959729" y="929008"/>
              <a:ext cx="2596345" cy="3549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30"/>
              <a:r>
                <a:rPr lang="en-US" altLang="zh-CN" sz="1100" dirty="0" err="1">
                  <a:solidFill>
                    <a:srgbClr val="FFFFFF"/>
                  </a:solidFill>
                  <a:latin typeface="Lucida Console" charset="0"/>
                  <a:ea typeface="Lucida Console" charset="0"/>
                  <a:cs typeface="Lucida Console" charset="0"/>
                </a:rPr>
                <a:t>BookInfo</a:t>
              </a:r>
              <a:endParaRPr lang="en-US" sz="1100" dirty="0">
                <a:solidFill>
                  <a:srgbClr val="FFFFFF"/>
                </a:solidFill>
                <a:latin typeface="Lucida Console" charset="0"/>
                <a:ea typeface="Lucida Console" charset="0"/>
                <a:cs typeface="Lucida Console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E00D89-F6DF-C945-ABA8-980BF373EB1F}"/>
                </a:ext>
              </a:extLst>
            </p:cNvPr>
            <p:cNvSpPr/>
            <p:nvPr/>
          </p:nvSpPr>
          <p:spPr>
            <a:xfrm>
              <a:off x="4308360" y="1472142"/>
              <a:ext cx="3745667" cy="1541588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30"/>
              <a:endParaRPr lang="en-US" sz="1200" dirty="0">
                <a:solidFill>
                  <a:srgbClr val="000000"/>
                </a:solidFill>
                <a:latin typeface="Amazon Ember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C62285-C0E4-0245-B402-BAA393D47E46}"/>
                </a:ext>
              </a:extLst>
            </p:cNvPr>
            <p:cNvSpPr/>
            <p:nvPr/>
          </p:nvSpPr>
          <p:spPr>
            <a:xfrm>
              <a:off x="4308361" y="1472143"/>
              <a:ext cx="1726437" cy="3549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30"/>
              <a:r>
                <a:rPr lang="en-US" sz="1100" dirty="0" err="1">
                  <a:solidFill>
                    <a:srgbClr val="FFFFFF"/>
                  </a:solidFill>
                  <a:latin typeface="Lucida Console" charset="0"/>
                  <a:ea typeface="Lucida Console" charset="0"/>
                  <a:cs typeface="Lucida Console" charset="0"/>
                </a:rPr>
                <a:t>Productpage</a:t>
              </a:r>
              <a:endParaRPr lang="en-US" sz="1100" dirty="0">
                <a:solidFill>
                  <a:srgbClr val="FFFFFF"/>
                </a:solidFill>
                <a:latin typeface="Lucida Console" charset="0"/>
                <a:ea typeface="Lucida Console" charset="0"/>
                <a:cs typeface="Lucida Console" charset="0"/>
              </a:endParaRPr>
            </a:p>
          </p:txBody>
        </p:sp>
        <p:sp>
          <p:nvSpPr>
            <p:cNvPr id="10" name="Content Placeholder 1">
              <a:extLst>
                <a:ext uri="{FF2B5EF4-FFF2-40B4-BE49-F238E27FC236}">
                  <a16:creationId xmlns:a16="http://schemas.microsoft.com/office/drawing/2014/main" id="{A77CFAF5-865B-6F4C-9664-337A5162F310}"/>
                </a:ext>
              </a:extLst>
            </p:cNvPr>
            <p:cNvSpPr txBox="1">
              <a:spLocks/>
            </p:cNvSpPr>
            <p:nvPr/>
          </p:nvSpPr>
          <p:spPr>
            <a:xfrm>
              <a:off x="4360682" y="1897497"/>
              <a:ext cx="1925819" cy="105442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772"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en-US" sz="1000" spc="32" dirty="0">
                  <a:latin typeface="Lucida Console" charset="0"/>
                  <a:ea typeface="Lucida Console" charset="0"/>
                  <a:cs typeface="Lucida Console" charset="0"/>
                </a:rPr>
                <a:t>Name = backend</a:t>
              </a:r>
            </a:p>
            <a:p>
              <a:pPr defTabSz="685772"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en-US" sz="1000" spc="32" dirty="0">
                  <a:latin typeface="Lucida Console" charset="0"/>
                  <a:ea typeface="Lucida Console" charset="0"/>
                  <a:cs typeface="Lucida Console" charset="0"/>
                </a:rPr>
                <a:t>DNS record = A</a:t>
              </a:r>
            </a:p>
            <a:p>
              <a:pPr defTabSz="685772"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en-US" sz="1000" spc="32" dirty="0">
                  <a:latin typeface="Lucida Console" charset="0"/>
                  <a:ea typeface="Lucida Console" charset="0"/>
                  <a:cs typeface="Lucida Console" charset="0"/>
                </a:rPr>
                <a:t>TTL = 60 sec</a:t>
              </a:r>
            </a:p>
            <a:p>
              <a:pPr defTabSz="685772"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en-US" sz="1000" spc="32" dirty="0">
                  <a:latin typeface="Lucida Console" charset="0"/>
                  <a:ea typeface="Lucida Console" charset="0"/>
                  <a:cs typeface="Lucida Console" charset="0"/>
                </a:rPr>
                <a:t>Health Check = Yes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BD54F8-B38C-744B-87E6-7DBFDCFD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361" y="3422209"/>
              <a:ext cx="403646" cy="4231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34D420-2562-E343-B08C-DBFA1BCD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3811" y="3429610"/>
              <a:ext cx="403646" cy="42317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9245B7-1F3B-5148-AF0E-FED5967D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1371" y="3422209"/>
              <a:ext cx="403646" cy="423179"/>
            </a:xfrm>
            <a:prstGeom prst="rect">
              <a:avLst/>
            </a:prstGeom>
          </p:spPr>
        </p:pic>
        <p:sp>
          <p:nvSpPr>
            <p:cNvPr id="15" name="Content Placeholder 1">
              <a:extLst>
                <a:ext uri="{FF2B5EF4-FFF2-40B4-BE49-F238E27FC236}">
                  <a16:creationId xmlns:a16="http://schemas.microsoft.com/office/drawing/2014/main" id="{3B7EEE9C-494B-0641-A066-E87173D784FD}"/>
                </a:ext>
              </a:extLst>
            </p:cNvPr>
            <p:cNvSpPr txBox="1">
              <a:spLocks/>
            </p:cNvSpPr>
            <p:nvPr/>
          </p:nvSpPr>
          <p:spPr>
            <a:xfrm>
              <a:off x="4623135" y="3432004"/>
              <a:ext cx="1072986" cy="4825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72">
                <a:spcBef>
                  <a:spcPts val="0"/>
                </a:spcBef>
                <a:defRPr/>
              </a:pPr>
              <a:r>
                <a:rPr lang="en-US" sz="800" spc="32" dirty="0">
                  <a:latin typeface="Lucida Console" charset="0"/>
                  <a:ea typeface="Lucida Console" charset="0"/>
                  <a:cs typeface="Lucida Console" charset="0"/>
                </a:rPr>
                <a:t>Instance-1</a:t>
              </a:r>
            </a:p>
            <a:p>
              <a:pPr algn="ctr" defTabSz="685772">
                <a:spcBef>
                  <a:spcPts val="0"/>
                </a:spcBef>
                <a:defRPr/>
              </a:pPr>
              <a:r>
                <a:rPr lang="en-US" sz="800" spc="32" dirty="0">
                  <a:latin typeface="Lucida Console" charset="0"/>
                  <a:ea typeface="Lucida Console" charset="0"/>
                  <a:cs typeface="Lucida Console" charset="0"/>
                </a:rPr>
                <a:t>1.1.1.1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2A482EB-7500-3544-83D8-ABEB12C7DC80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4510184" y="3013729"/>
              <a:ext cx="1671010" cy="408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D3EE6C-13F9-754C-9B2E-57746E36344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5752927" y="3013731"/>
              <a:ext cx="428267" cy="399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96A57-B131-8E48-9FFC-4FE98D8C1954}"/>
                </a:ext>
              </a:extLst>
            </p:cNvPr>
            <p:cNvCxnSpPr>
              <a:stCxn id="8" idx="2"/>
              <a:endCxn id="14" idx="0"/>
            </p:cNvCxnSpPr>
            <p:nvPr/>
          </p:nvCxnSpPr>
          <p:spPr>
            <a:xfrm>
              <a:off x="6181194" y="3013729"/>
              <a:ext cx="902000" cy="408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F5F67E28-ECD3-8B4E-9EC2-651D2217AF03}"/>
                </a:ext>
              </a:extLst>
            </p:cNvPr>
            <p:cNvSpPr txBox="1">
              <a:spLocks/>
            </p:cNvSpPr>
            <p:nvPr/>
          </p:nvSpPr>
          <p:spPr>
            <a:xfrm>
              <a:off x="5895146" y="3419125"/>
              <a:ext cx="1072986" cy="4825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72">
                <a:spcBef>
                  <a:spcPts val="0"/>
                </a:spcBef>
                <a:defRPr/>
              </a:pPr>
              <a:r>
                <a:rPr lang="en-US" sz="800" spc="32" dirty="0">
                  <a:latin typeface="Lucida Console" charset="0"/>
                  <a:ea typeface="Lucida Console" charset="0"/>
                  <a:cs typeface="Lucida Console" charset="0"/>
                </a:rPr>
                <a:t>Instance-2</a:t>
              </a:r>
            </a:p>
            <a:p>
              <a:pPr algn="ctr" defTabSz="685772">
                <a:spcBef>
                  <a:spcPts val="0"/>
                </a:spcBef>
                <a:defRPr/>
              </a:pPr>
              <a:r>
                <a:rPr lang="en-US" sz="800" spc="32" dirty="0">
                  <a:latin typeface="Lucida Console" charset="0"/>
                  <a:ea typeface="Lucida Console" charset="0"/>
                  <a:cs typeface="Lucida Console" charset="0"/>
                </a:rPr>
                <a:t>1.1.1.2</a:t>
              </a:r>
            </a:p>
          </p:txBody>
        </p:sp>
        <p:sp>
          <p:nvSpPr>
            <p:cNvPr id="20" name="Content Placeholder 1">
              <a:extLst>
                <a:ext uri="{FF2B5EF4-FFF2-40B4-BE49-F238E27FC236}">
                  <a16:creationId xmlns:a16="http://schemas.microsoft.com/office/drawing/2014/main" id="{10FB379F-E113-2A4E-949B-875771DD0B67}"/>
                </a:ext>
              </a:extLst>
            </p:cNvPr>
            <p:cNvSpPr txBox="1">
              <a:spLocks/>
            </p:cNvSpPr>
            <p:nvPr/>
          </p:nvSpPr>
          <p:spPr>
            <a:xfrm>
              <a:off x="7185296" y="3419125"/>
              <a:ext cx="1072986" cy="4825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200" b="0" i="0" kern="1200" spc="50" baseline="0">
                  <a:solidFill>
                    <a:srgbClr val="414042"/>
                  </a:solidFill>
                  <a:latin typeface="Amazon Ember" charset="0"/>
                  <a:ea typeface="Amazon Ember" charset="0"/>
                  <a:cs typeface="Amazon Ember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72">
                <a:spcBef>
                  <a:spcPts val="0"/>
                </a:spcBef>
                <a:defRPr/>
              </a:pPr>
              <a:r>
                <a:rPr lang="en-US" sz="800" spc="32" dirty="0">
                  <a:latin typeface="Lucida Console" charset="0"/>
                  <a:ea typeface="Lucida Console" charset="0"/>
                  <a:cs typeface="Lucida Console" charset="0"/>
                </a:rPr>
                <a:t>Instance-3</a:t>
              </a:r>
            </a:p>
            <a:p>
              <a:pPr algn="ctr" defTabSz="685772">
                <a:spcBef>
                  <a:spcPts val="0"/>
                </a:spcBef>
                <a:defRPr/>
              </a:pPr>
              <a:r>
                <a:rPr lang="en-US" sz="800" spc="32" dirty="0">
                  <a:latin typeface="Lucida Console" charset="0"/>
                  <a:ea typeface="Lucida Console" charset="0"/>
                  <a:cs typeface="Lucida Console" charset="0"/>
                </a:rPr>
                <a:t>1.1.1.3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D559442-07BF-3F4E-8324-809DA70793BE}"/>
              </a:ext>
            </a:extLst>
          </p:cNvPr>
          <p:cNvSpPr/>
          <p:nvPr/>
        </p:nvSpPr>
        <p:spPr>
          <a:xfrm>
            <a:off x="253628" y="1111295"/>
            <a:ext cx="8288465" cy="42008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887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Amazon Ember"/>
              </a:rPr>
              <a:t>命名空间 </a:t>
            </a:r>
            <a:r>
              <a:rPr lang="en-US" sz="2000" dirty="0">
                <a:solidFill>
                  <a:srgbClr val="000000"/>
                </a:solidFill>
                <a:latin typeface="Amazon Ember"/>
              </a:rPr>
              <a:t>Namespace</a:t>
            </a:r>
          </a:p>
          <a:p>
            <a:pPr marL="800087" lvl="1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Amazon Ember"/>
              </a:rPr>
              <a:t>E.g.:</a:t>
            </a:r>
            <a:r>
              <a:rPr lang="zh-CN" altLang="en-US" sz="2000" dirty="0">
                <a:solidFill>
                  <a:srgbClr val="000000"/>
                </a:solidFill>
                <a:latin typeface="Amazon Ember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mazon Ember"/>
              </a:rPr>
              <a:t>BookInfo</a:t>
            </a:r>
            <a:endParaRPr lang="en-US" sz="2000" dirty="0">
              <a:solidFill>
                <a:srgbClr val="000000"/>
              </a:solidFill>
              <a:latin typeface="Amazon Ember"/>
            </a:endParaRPr>
          </a:p>
          <a:p>
            <a:pPr marL="342887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Amazon Ember"/>
              </a:rPr>
              <a:t>服务 </a:t>
            </a:r>
            <a:r>
              <a:rPr lang="en-US" sz="2000" dirty="0">
                <a:solidFill>
                  <a:srgbClr val="000000"/>
                </a:solidFill>
                <a:latin typeface="Amazon Ember"/>
              </a:rPr>
              <a:t>Service</a:t>
            </a:r>
          </a:p>
          <a:p>
            <a:pPr marL="800087" lvl="1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Amazon Ember"/>
              </a:rPr>
              <a:t>E.g.: </a:t>
            </a:r>
            <a:r>
              <a:rPr lang="en-US" altLang="zh-CN" sz="2000" dirty="0" err="1">
                <a:solidFill>
                  <a:srgbClr val="000000"/>
                </a:solidFill>
                <a:latin typeface="Amazon Ember"/>
              </a:rPr>
              <a:t>Productpage</a:t>
            </a:r>
            <a:endParaRPr lang="en-US" sz="2000" dirty="0">
              <a:solidFill>
                <a:srgbClr val="000000"/>
              </a:solidFill>
              <a:latin typeface="Amazon Ember"/>
            </a:endParaRPr>
          </a:p>
          <a:p>
            <a:pPr marL="342887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Amazon Ember"/>
              </a:rPr>
              <a:t>服务实例</a:t>
            </a:r>
            <a:endParaRPr lang="en-US" altLang="zh-CN" sz="2000" dirty="0">
              <a:solidFill>
                <a:srgbClr val="000000"/>
              </a:solidFill>
              <a:latin typeface="Amazon Ember"/>
            </a:endParaRPr>
          </a:p>
          <a:p>
            <a:pPr marL="1257287" lvl="2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mazon Ember"/>
              </a:rPr>
              <a:t>pg-svc-1: 1.1.1.1</a:t>
            </a:r>
          </a:p>
          <a:p>
            <a:pPr marL="1257287" lvl="2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mazon Ember"/>
              </a:rPr>
              <a:t>pg-svc-2: 1.1.1.2</a:t>
            </a:r>
          </a:p>
          <a:p>
            <a:pPr marL="1257287" lvl="2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mazon Ember"/>
              </a:rPr>
              <a:t>pg-svc-3: 1.1.1.3</a:t>
            </a:r>
          </a:p>
          <a:p>
            <a:pPr marL="1257287" lvl="2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6170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114937"/>
            <a:ext cx="8205304" cy="545192"/>
          </a:xfrm>
        </p:spPr>
        <p:txBody>
          <a:bodyPr/>
          <a:lstStyle/>
          <a:p>
            <a:r>
              <a:rPr lang="zh-CN" altLang="en-US" sz="2400" dirty="0"/>
              <a:t>服务注册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B60A5-407B-3045-973C-BD9BB220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9" y="980742"/>
            <a:ext cx="6595004" cy="3901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EB2EE-44FD-E74E-81F1-2996F6926DB3}"/>
              </a:ext>
            </a:extLst>
          </p:cNvPr>
          <p:cNvSpPr txBox="1"/>
          <p:nvPr/>
        </p:nvSpPr>
        <p:spPr>
          <a:xfrm>
            <a:off x="1232700" y="3607723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</a:rPr>
              <a:t>frontend.app.com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A09C5-79DB-EE43-938B-60A2F86249E9}"/>
              </a:ext>
            </a:extLst>
          </p:cNvPr>
          <p:cNvSpPr txBox="1"/>
          <p:nvPr/>
        </p:nvSpPr>
        <p:spPr>
          <a:xfrm>
            <a:off x="2956205" y="3476918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</a:rPr>
              <a:t>backend.app.com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22435-106E-2D48-82EC-8798AC127CAA}"/>
              </a:ext>
            </a:extLst>
          </p:cNvPr>
          <p:cNvSpPr txBox="1"/>
          <p:nvPr/>
        </p:nvSpPr>
        <p:spPr>
          <a:xfrm>
            <a:off x="4513811" y="2310140"/>
            <a:ext cx="1656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</a:rPr>
              <a:t>event.processor.shared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0F79B-FBE6-6B4E-A6D7-26ED7F40265A}"/>
              </a:ext>
            </a:extLst>
          </p:cNvPr>
          <p:cNvSpPr txBox="1"/>
          <p:nvPr/>
        </p:nvSpPr>
        <p:spPr>
          <a:xfrm>
            <a:off x="4553084" y="4848638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</a:rPr>
              <a:t>app.payment.app.com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E1292-69F0-EF4A-996C-573583487258}"/>
              </a:ext>
            </a:extLst>
          </p:cNvPr>
          <p:cNvSpPr txBox="1"/>
          <p:nvPr/>
        </p:nvSpPr>
        <p:spPr>
          <a:xfrm>
            <a:off x="6739104" y="2440945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</a:rPr>
              <a:t>logs.shared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46904-D05C-6041-8EDA-DC841C4F405E}"/>
              </a:ext>
            </a:extLst>
          </p:cNvPr>
          <p:cNvSpPr txBox="1"/>
          <p:nvPr/>
        </p:nvSpPr>
        <p:spPr>
          <a:xfrm>
            <a:off x="6448847" y="4717833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payment-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</a:rPr>
              <a:t>db.app.com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4EDD-E4B9-7644-AB4B-73DC275FA5FB}"/>
              </a:ext>
            </a:extLst>
          </p:cNvPr>
          <p:cNvSpPr txBox="1"/>
          <p:nvPr/>
        </p:nvSpPr>
        <p:spPr>
          <a:xfrm>
            <a:off x="336790" y="611410"/>
            <a:ext cx="663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目标：实现服务自动注册，多种实现方式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7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114937"/>
            <a:ext cx="8205304" cy="545192"/>
          </a:xfrm>
        </p:spPr>
        <p:txBody>
          <a:bodyPr/>
          <a:lstStyle/>
          <a:p>
            <a:r>
              <a:rPr lang="ja-JP" altLang="en-US"/>
              <a:t>以</a:t>
            </a:r>
            <a:r>
              <a:rPr lang="en-US" altLang="ja-JP" dirty="0" err="1"/>
              <a:t>bookinfo</a:t>
            </a:r>
            <a:r>
              <a:rPr lang="ja-JP" altLang="en-US"/>
              <a:t>为例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B846D0-23E6-CC40-B248-3438D04B6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9" y="3147484"/>
            <a:ext cx="7511845" cy="1044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B4AC22-61EA-2042-9F5C-F49691F7CA90}"/>
              </a:ext>
            </a:extLst>
          </p:cNvPr>
          <p:cNvSpPr txBox="1"/>
          <p:nvPr/>
        </p:nvSpPr>
        <p:spPr>
          <a:xfrm>
            <a:off x="1775252" y="1138933"/>
            <a:ext cx="215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Cloud Map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192B00-4EE5-CF49-A61D-B3F6D74E9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01040" y="506767"/>
            <a:ext cx="502981" cy="502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36B060-E988-C542-A2D2-D5A63676903A}"/>
              </a:ext>
            </a:extLst>
          </p:cNvPr>
          <p:cNvSpPr txBox="1"/>
          <p:nvPr/>
        </p:nvSpPr>
        <p:spPr>
          <a:xfrm>
            <a:off x="3522572" y="457133"/>
            <a:ext cx="528463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BookInfo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Namespace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Service: 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		Aurora-</a:t>
            </a:r>
            <a:r>
              <a:rPr lang="en-US" sz="1200" dirty="0" err="1">
                <a:solidFill>
                  <a:schemeClr val="accent1"/>
                </a:solidFill>
              </a:rPr>
              <a:t>mysql</a:t>
            </a:r>
            <a:r>
              <a:rPr lang="en-US" sz="1200" dirty="0">
                <a:solidFill>
                  <a:schemeClr val="accent1"/>
                </a:solidFill>
              </a:rPr>
              <a:t>: </a:t>
            </a:r>
          </a:p>
          <a:p>
            <a:r>
              <a:rPr lang="en-US" sz="1200" dirty="0"/>
              <a:t>			aurora-w:</a:t>
            </a:r>
          </a:p>
          <a:p>
            <a:r>
              <a:rPr lang="en-US" sz="1200" dirty="0"/>
              <a:t>				database-1.****.rds.amazonaws.com</a:t>
            </a:r>
          </a:p>
          <a:p>
            <a:r>
              <a:rPr lang="en-US" sz="1200" dirty="0"/>
              <a:t>			aurora-r:</a:t>
            </a:r>
          </a:p>
          <a:p>
            <a:r>
              <a:rPr lang="en-US" sz="1200" dirty="0"/>
              <a:t>				database-1.****.</a:t>
            </a:r>
            <a:r>
              <a:rPr lang="en-US" sz="1200" dirty="0" err="1"/>
              <a:t>rds.amazonaws.com</a:t>
            </a:r>
            <a:r>
              <a:rPr lang="en-US" sz="1200" dirty="0"/>
              <a:t> </a:t>
            </a:r>
          </a:p>
          <a:p>
            <a:r>
              <a:rPr lang="en-US" sz="1200" dirty="0"/>
              <a:t>		detail-service: 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detail.prod.svc.cluster.local</a:t>
            </a:r>
            <a:r>
              <a:rPr lang="en-US" sz="1200" dirty="0"/>
              <a:t>: 10.19.7.101</a:t>
            </a:r>
          </a:p>
          <a:p>
            <a:r>
              <a:rPr lang="en-US" sz="1200" dirty="0"/>
              <a:t>			detail-v1.prod.svc.cluster.local: 10.19.7.100</a:t>
            </a:r>
          </a:p>
          <a:p>
            <a:endParaRPr lang="en-US" sz="1200" dirty="0"/>
          </a:p>
          <a:p>
            <a:r>
              <a:rPr lang="en-US" sz="1200" dirty="0"/>
              <a:t>				</a:t>
            </a:r>
          </a:p>
          <a:p>
            <a:r>
              <a:rPr lang="en-US" sz="1200" dirty="0"/>
              <a:t>			</a:t>
            </a:r>
          </a:p>
          <a:p>
            <a:r>
              <a:rPr lang="en-US" sz="1200" dirty="0"/>
              <a:t>			</a:t>
            </a:r>
          </a:p>
          <a:p>
            <a:r>
              <a:rPr lang="en-US" sz="1200" dirty="0"/>
              <a:t> </a:t>
            </a:r>
          </a:p>
          <a:p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FA070-7726-D742-9384-FF466680A308}"/>
              </a:ext>
            </a:extLst>
          </p:cNvPr>
          <p:cNvCxnSpPr>
            <a:cxnSpLocks/>
          </p:cNvCxnSpPr>
          <p:nvPr/>
        </p:nvCxnSpPr>
        <p:spPr>
          <a:xfrm flipH="1">
            <a:off x="2852530" y="1908313"/>
            <a:ext cx="1580322" cy="13517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CBB657-B8E2-CA41-8BF2-A76A482D32E3}"/>
              </a:ext>
            </a:extLst>
          </p:cNvPr>
          <p:cNvCxnSpPr>
            <a:cxnSpLocks/>
          </p:cNvCxnSpPr>
          <p:nvPr/>
        </p:nvCxnSpPr>
        <p:spPr>
          <a:xfrm>
            <a:off x="4711150" y="1126058"/>
            <a:ext cx="1013789" cy="2133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3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AWS Cloud Map</a:t>
            </a:r>
            <a:r>
              <a:rPr lang="ja-JP" altLang="en-US" sz="2400"/>
              <a:t>的三种模式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D6F63-7911-5945-A833-7D45A854FA74}"/>
              </a:ext>
            </a:extLst>
          </p:cNvPr>
          <p:cNvSpPr/>
          <p:nvPr/>
        </p:nvSpPr>
        <p:spPr>
          <a:xfrm>
            <a:off x="795131" y="1305015"/>
            <a:ext cx="4572000" cy="21936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sz="2400" dirty="0"/>
              <a:t>Public</a:t>
            </a:r>
            <a:r>
              <a:rPr lang="zh-CN" altLang="en-US" sz="2400" dirty="0"/>
              <a:t> </a:t>
            </a:r>
            <a:r>
              <a:rPr lang="en-US" altLang="zh-CN" sz="2400" dirty="0"/>
              <a:t>DNS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 </a:t>
            </a:r>
            <a:r>
              <a:rPr lang="en-US" altLang="zh-CN" sz="2400" dirty="0"/>
              <a:t>Private</a:t>
            </a:r>
            <a:r>
              <a:rPr lang="zh-CN" altLang="en-US" sz="2400" dirty="0"/>
              <a:t> </a:t>
            </a:r>
            <a:r>
              <a:rPr lang="en-US" altLang="zh-CN" sz="2400" dirty="0"/>
              <a:t>DNS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 </a:t>
            </a:r>
            <a:r>
              <a:rPr lang="en-US" altLang="zh-CN" sz="2400" dirty="0"/>
              <a:t>API</a:t>
            </a:r>
            <a:r>
              <a:rPr lang="zh-CN" altLang="en-US" sz="2400" dirty="0"/>
              <a:t> </a:t>
            </a:r>
            <a:r>
              <a:rPr lang="en-US" altLang="zh-CN" sz="2400" dirty="0"/>
              <a:t>Discovery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01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3210-861C-4F52-8D2D-E1DFECA5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命名空间类型：</a:t>
            </a:r>
            <a:r>
              <a:rPr lang="en-US" sz="2400" dirty="0">
                <a:solidFill>
                  <a:schemeClr val="tx1"/>
                </a:solidFill>
              </a:rPr>
              <a:t>DNS</a:t>
            </a:r>
            <a:r>
              <a:rPr lang="zh-CN" altLang="en-US" sz="2400" dirty="0">
                <a:solidFill>
                  <a:schemeClr val="tx1"/>
                </a:solidFill>
              </a:rPr>
              <a:t>发现模式</a:t>
            </a:r>
            <a:r>
              <a:rPr lang="en-US" altLang="zh-CN" sz="2400" dirty="0">
                <a:solidFill>
                  <a:schemeClr val="tx1"/>
                </a:solidFill>
              </a:rPr>
              <a:t>(Public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or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Private)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利用</a:t>
            </a:r>
            <a:r>
              <a:rPr lang="en-US" altLang="zh-CN" sz="1800" dirty="0">
                <a:solidFill>
                  <a:schemeClr val="tx1"/>
                </a:solidFill>
              </a:rPr>
              <a:t>Route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53</a:t>
            </a:r>
            <a:r>
              <a:rPr lang="zh-CN" altLang="en-US" sz="1800" dirty="0">
                <a:solidFill>
                  <a:schemeClr val="tx1"/>
                </a:solidFill>
              </a:rPr>
              <a:t>服务实现</a:t>
            </a:r>
            <a:r>
              <a:rPr lang="en-US" altLang="zh-CN" sz="1800" dirty="0">
                <a:solidFill>
                  <a:schemeClr val="tx1"/>
                </a:solidFill>
              </a:rPr>
              <a:t>DNS</a:t>
            </a:r>
            <a:r>
              <a:rPr lang="zh-CN" altLang="en-US" sz="1800" dirty="0">
                <a:solidFill>
                  <a:schemeClr val="tx1"/>
                </a:solidFill>
              </a:rPr>
              <a:t>解析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525A2-72AD-BE41-8FE4-D3F0A8083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1. aws servicediscovery create-public-dns-namespace --name cloudmapdemo.com</a:t>
            </a:r>
            <a:r>
              <a:rPr lang="en-CA" sz="1600" dirty="0">
                <a:solidFill>
                  <a:schemeClr val="tx1"/>
                </a:solidFill>
              </a:rPr>
              <a:t/>
            </a:r>
            <a:br>
              <a:rPr lang="en-CA" sz="1600" dirty="0">
                <a:solidFill>
                  <a:schemeClr val="tx1"/>
                </a:solidFill>
              </a:rPr>
            </a:br>
            <a:endParaRPr lang="en-CA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2. aws servicediscovery create-service --name frontend</a:t>
            </a:r>
          </a:p>
          <a:p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--dns-config “NamespaceId=%namespace_id%, DnsRecords=[{Type=A, TTL=60}]”</a:t>
            </a:r>
          </a:p>
          <a:p>
            <a:endParaRPr lang="en-CA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3. aws servicediscovery register-instance --service-id %service_id% --instance-id %id%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--attributes 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AWS_INSTANCE_IPV4=52.89.144.60,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stage=beta,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version=1.0,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ready=yes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9EAF0B-EE3C-8847-9746-9FF616505832}"/>
              </a:ext>
            </a:extLst>
          </p:cNvPr>
          <p:cNvSpPr/>
          <p:nvPr/>
        </p:nvSpPr>
        <p:spPr bwMode="auto">
          <a:xfrm>
            <a:off x="3335751" y="951143"/>
            <a:ext cx="3397557" cy="4021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7B9C-FCF0-A141-98B3-FA7BCFAE002D}"/>
              </a:ext>
            </a:extLst>
          </p:cNvPr>
          <p:cNvSpPr/>
          <p:nvPr/>
        </p:nvSpPr>
        <p:spPr bwMode="auto">
          <a:xfrm>
            <a:off x="3335751" y="1701965"/>
            <a:ext cx="1763024" cy="4021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3F22E-BCBA-EF45-B91B-FB46FD1721B0}"/>
              </a:ext>
            </a:extLst>
          </p:cNvPr>
          <p:cNvSpPr/>
          <p:nvPr/>
        </p:nvSpPr>
        <p:spPr bwMode="auto">
          <a:xfrm>
            <a:off x="3335750" y="2786295"/>
            <a:ext cx="2130771" cy="4021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2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3210-861C-4F52-8D2D-E1DFECA5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命名空间类型：</a:t>
            </a:r>
            <a:r>
              <a:rPr lang="en-US" sz="2400" dirty="0">
                <a:solidFill>
                  <a:schemeClr val="tx1"/>
                </a:solidFill>
              </a:rPr>
              <a:t>API</a:t>
            </a:r>
            <a:r>
              <a:rPr lang="zh-CN" altLang="en-US" sz="2400" dirty="0">
                <a:solidFill>
                  <a:schemeClr val="tx1"/>
                </a:solidFill>
              </a:rPr>
              <a:t>发现模式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525A2-72AD-BE41-8FE4-D3F0A8083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1. aws servicediscovery create-http-namespace --name shared</a:t>
            </a:r>
            <a:r>
              <a:rPr lang="en-CA" sz="1600" dirty="0">
                <a:solidFill>
                  <a:schemeClr val="tx1"/>
                </a:solidFill>
              </a:rPr>
              <a:t/>
            </a:r>
            <a:br>
              <a:rPr lang="en-CA" sz="1600" dirty="0">
                <a:solidFill>
                  <a:schemeClr val="tx1"/>
                </a:solidFill>
              </a:rPr>
            </a:br>
            <a:endParaRPr lang="en-CA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2. aws servicediscovery create-service --name logs --namespace-id %namespace_id%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endParaRPr lang="en-CA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3. aws servicediscovery register-instance --service-id %service_id% --instance-id %id% 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--attributes 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</a:t>
            </a:r>
            <a:r>
              <a:rPr lang="en-CA" sz="1600" dirty="0">
                <a:solidFill>
                  <a:srgbClr val="FF0000"/>
                </a:solidFill>
                <a:latin typeface="Courier" pitchFamily="2" charset="0"/>
              </a:rPr>
              <a:t>ARN=arn:aws:s3:::cloudmapdemoservicelogsbeta1</a:t>
            </a: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stage=beta, 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shard=s_1,</a:t>
            </a:r>
            <a:br>
              <a:rPr lang="en-CA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600" dirty="0">
                <a:solidFill>
                  <a:schemeClr val="tx1"/>
                </a:solidFill>
                <a:latin typeface="Courier" pitchFamily="2" charset="0"/>
              </a:rPr>
              <a:t>   read_only=no,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path=/mylogs</a:t>
            </a:r>
            <a:endParaRPr lang="en-CA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76FCF-EE90-3449-92CA-937A5196697D}"/>
              </a:ext>
            </a:extLst>
          </p:cNvPr>
          <p:cNvSpPr/>
          <p:nvPr/>
        </p:nvSpPr>
        <p:spPr bwMode="auto">
          <a:xfrm>
            <a:off x="3315354" y="992706"/>
            <a:ext cx="2669809" cy="4021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A57F7-1410-AC47-A840-4BF3E3816BB6}"/>
              </a:ext>
            </a:extLst>
          </p:cNvPr>
          <p:cNvSpPr/>
          <p:nvPr/>
        </p:nvSpPr>
        <p:spPr bwMode="auto">
          <a:xfrm>
            <a:off x="3315354" y="1525819"/>
            <a:ext cx="1773482" cy="30298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AA6F6-0055-5041-8A18-70D5F7B558B2}"/>
              </a:ext>
            </a:extLst>
          </p:cNvPr>
          <p:cNvSpPr/>
          <p:nvPr/>
        </p:nvSpPr>
        <p:spPr bwMode="auto">
          <a:xfrm>
            <a:off x="3315354" y="2410644"/>
            <a:ext cx="2151168" cy="16110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375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zh-CN" altLang="en-US" sz="2400" dirty="0"/>
              <a:t>基于属性的服务发现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2FFC-335B-CC4B-B289-34D7E61D62BC}"/>
              </a:ext>
            </a:extLst>
          </p:cNvPr>
          <p:cNvSpPr txBox="1"/>
          <p:nvPr/>
        </p:nvSpPr>
        <p:spPr>
          <a:xfrm>
            <a:off x="1330581" y="909366"/>
            <a:ext cx="1098352" cy="3404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Stage: prod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7B0E8-8E92-E747-B646-DAC5F41D65FA}"/>
              </a:ext>
            </a:extLst>
          </p:cNvPr>
          <p:cNvSpPr txBox="1"/>
          <p:nvPr/>
        </p:nvSpPr>
        <p:spPr>
          <a:xfrm>
            <a:off x="1330581" y="1317155"/>
            <a:ext cx="1098352" cy="3404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Version: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C24BD-CC23-634F-8726-0406DAD3B941}"/>
              </a:ext>
            </a:extLst>
          </p:cNvPr>
          <p:cNvSpPr txBox="1"/>
          <p:nvPr/>
        </p:nvSpPr>
        <p:spPr>
          <a:xfrm>
            <a:off x="1330580" y="1724944"/>
            <a:ext cx="1098352" cy="3404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Ready: 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D269E-76D2-2C44-91C8-9866747A7181}"/>
              </a:ext>
            </a:extLst>
          </p:cNvPr>
          <p:cNvSpPr txBox="1"/>
          <p:nvPr/>
        </p:nvSpPr>
        <p:spPr>
          <a:xfrm>
            <a:off x="1330580" y="2844123"/>
            <a:ext cx="1098352" cy="3404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Stage: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0CA4E-455D-F143-9499-ED11C0B6E73D}"/>
              </a:ext>
            </a:extLst>
          </p:cNvPr>
          <p:cNvSpPr txBox="1"/>
          <p:nvPr/>
        </p:nvSpPr>
        <p:spPr>
          <a:xfrm>
            <a:off x="1330580" y="3251912"/>
            <a:ext cx="1098352" cy="3404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Version: 1.0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5A2CF-EBED-5D4A-A252-75E58F337263}"/>
              </a:ext>
            </a:extLst>
          </p:cNvPr>
          <p:cNvSpPr txBox="1"/>
          <p:nvPr/>
        </p:nvSpPr>
        <p:spPr>
          <a:xfrm>
            <a:off x="1330580" y="3659700"/>
            <a:ext cx="1098352" cy="3404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Ready: yes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646D69-775E-0F4F-A806-0B0149AF8C02}"/>
              </a:ext>
            </a:extLst>
          </p:cNvPr>
          <p:cNvGrpSpPr/>
          <p:nvPr/>
        </p:nvGrpSpPr>
        <p:grpSpPr>
          <a:xfrm>
            <a:off x="2428931" y="909361"/>
            <a:ext cx="2172836" cy="1442177"/>
            <a:chOff x="7194936" y="5340770"/>
            <a:chExt cx="1072750" cy="71201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6BAA789-ACFF-094F-85B8-82EFDB5AD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45561" y="5340770"/>
              <a:ext cx="571500" cy="571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C6C64E-399E-1A46-848F-D7CAAC650CA9}"/>
                </a:ext>
              </a:extLst>
            </p:cNvPr>
            <p:cNvSpPr txBox="1"/>
            <p:nvPr/>
          </p:nvSpPr>
          <p:spPr>
            <a:xfrm>
              <a:off x="7194936" y="5954936"/>
              <a:ext cx="1072750" cy="9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30"/>
              <a:endParaRPr lang="en-US" sz="688" dirty="0">
                <a:solidFill>
                  <a:srgbClr val="232F3E"/>
                </a:solidFill>
                <a:latin typeface="Amazon Ember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A822A-A891-774C-BD42-531C36242208}"/>
              </a:ext>
            </a:extLst>
          </p:cNvPr>
          <p:cNvGrpSpPr/>
          <p:nvPr/>
        </p:nvGrpSpPr>
        <p:grpSpPr>
          <a:xfrm>
            <a:off x="2428931" y="2878687"/>
            <a:ext cx="2172836" cy="1442177"/>
            <a:chOff x="7194936" y="5340770"/>
            <a:chExt cx="1072750" cy="71201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A7E2112-A6E3-094A-B95A-120EECEE6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45561" y="5340770"/>
              <a:ext cx="571500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45CFD2-C9CD-D14B-ACE1-84AE669354E5}"/>
                </a:ext>
              </a:extLst>
            </p:cNvPr>
            <p:cNvSpPr txBox="1"/>
            <p:nvPr/>
          </p:nvSpPr>
          <p:spPr>
            <a:xfrm>
              <a:off x="7194936" y="5954936"/>
              <a:ext cx="1072750" cy="9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30"/>
              <a:endParaRPr lang="en-US" sz="688" dirty="0">
                <a:solidFill>
                  <a:srgbClr val="232F3E"/>
                </a:solidFill>
                <a:latin typeface="Amazon Ember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0E6C4F-68AF-7845-907D-44B74034AC02}"/>
              </a:ext>
            </a:extLst>
          </p:cNvPr>
          <p:cNvSpPr txBox="1"/>
          <p:nvPr/>
        </p:nvSpPr>
        <p:spPr>
          <a:xfrm>
            <a:off x="6438173" y="906033"/>
            <a:ext cx="1098352" cy="3404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Stage: prod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71E54-AC5F-CF4C-9257-8B6B9727A259}"/>
              </a:ext>
            </a:extLst>
          </p:cNvPr>
          <p:cNvSpPr txBox="1"/>
          <p:nvPr/>
        </p:nvSpPr>
        <p:spPr>
          <a:xfrm>
            <a:off x="6438173" y="1313821"/>
            <a:ext cx="1098352" cy="3404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Version: 2.0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90BC8-9D17-FD4D-9BBD-64389B329E68}"/>
              </a:ext>
            </a:extLst>
          </p:cNvPr>
          <p:cNvSpPr txBox="1"/>
          <p:nvPr/>
        </p:nvSpPr>
        <p:spPr>
          <a:xfrm>
            <a:off x="6438172" y="1721610"/>
            <a:ext cx="1098352" cy="3404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Ready: 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830DB7-4DD2-F94C-8292-4B3551D209F4}"/>
              </a:ext>
            </a:extLst>
          </p:cNvPr>
          <p:cNvSpPr txBox="1"/>
          <p:nvPr/>
        </p:nvSpPr>
        <p:spPr>
          <a:xfrm>
            <a:off x="6438172" y="2851226"/>
            <a:ext cx="1098352" cy="3404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Stage: test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2FD2F4-F243-D848-82D2-C0A30A78EF6A}"/>
              </a:ext>
            </a:extLst>
          </p:cNvPr>
          <p:cNvSpPr txBox="1"/>
          <p:nvPr/>
        </p:nvSpPr>
        <p:spPr>
          <a:xfrm>
            <a:off x="6438172" y="3259014"/>
            <a:ext cx="1098352" cy="3404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Version: 2.0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27FFD0-1C88-6243-83C9-4F731648B735}"/>
              </a:ext>
            </a:extLst>
          </p:cNvPr>
          <p:cNvSpPr txBox="1"/>
          <p:nvPr/>
        </p:nvSpPr>
        <p:spPr>
          <a:xfrm>
            <a:off x="6438171" y="3666803"/>
            <a:ext cx="1098352" cy="3404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Ready: yes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D74E20-D09A-7C4A-B2DA-E49C93C48C88}"/>
              </a:ext>
            </a:extLst>
          </p:cNvPr>
          <p:cNvGrpSpPr/>
          <p:nvPr/>
        </p:nvGrpSpPr>
        <p:grpSpPr>
          <a:xfrm>
            <a:off x="4265337" y="909361"/>
            <a:ext cx="2172836" cy="1442177"/>
            <a:chOff x="7194936" y="5340770"/>
            <a:chExt cx="1072750" cy="712017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7299698-4C2E-1249-AEB6-4CD35482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45561" y="5340770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96576C-D296-FF41-BDFF-71FA37E0E939}"/>
                </a:ext>
              </a:extLst>
            </p:cNvPr>
            <p:cNvSpPr txBox="1"/>
            <p:nvPr/>
          </p:nvSpPr>
          <p:spPr>
            <a:xfrm>
              <a:off x="7194936" y="5954936"/>
              <a:ext cx="1072750" cy="9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30"/>
              <a:endParaRPr lang="en-US" sz="688" dirty="0">
                <a:solidFill>
                  <a:srgbClr val="232F3E"/>
                </a:solidFill>
                <a:latin typeface="Amazon Ember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08A7D5-7B54-8E40-B4F5-2F63EEC9DDCD}"/>
              </a:ext>
            </a:extLst>
          </p:cNvPr>
          <p:cNvGrpSpPr/>
          <p:nvPr/>
        </p:nvGrpSpPr>
        <p:grpSpPr>
          <a:xfrm>
            <a:off x="4265337" y="2878684"/>
            <a:ext cx="2172836" cy="1489800"/>
            <a:chOff x="7194936" y="5317258"/>
            <a:chExt cx="1072750" cy="735529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25E8E0A-8737-4942-88AE-F28F0B799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445561" y="5317258"/>
              <a:ext cx="571500" cy="5715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922CDB-C102-C84A-A555-9A5481646706}"/>
                </a:ext>
              </a:extLst>
            </p:cNvPr>
            <p:cNvSpPr txBox="1"/>
            <p:nvPr/>
          </p:nvSpPr>
          <p:spPr>
            <a:xfrm>
              <a:off x="7194936" y="5954936"/>
              <a:ext cx="1072750" cy="9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30"/>
              <a:endParaRPr lang="en-US" sz="688" dirty="0">
                <a:solidFill>
                  <a:srgbClr val="232F3E"/>
                </a:solidFill>
                <a:latin typeface="Amazon Emb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75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zh-CN" altLang="en-US" sz="2400" dirty="0"/>
              <a:t>基于属性的服务发现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2FFC-335B-CC4B-B289-34D7E61D62BC}"/>
              </a:ext>
            </a:extLst>
          </p:cNvPr>
          <p:cNvSpPr txBox="1"/>
          <p:nvPr/>
        </p:nvSpPr>
        <p:spPr>
          <a:xfrm>
            <a:off x="1330581" y="909366"/>
            <a:ext cx="1098352" cy="3404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Stage: prod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7B0E8-8E92-E747-B646-DAC5F41D65FA}"/>
              </a:ext>
            </a:extLst>
          </p:cNvPr>
          <p:cNvSpPr txBox="1"/>
          <p:nvPr/>
        </p:nvSpPr>
        <p:spPr>
          <a:xfrm>
            <a:off x="1330581" y="1317155"/>
            <a:ext cx="1098352" cy="3404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Version: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C24BD-CC23-634F-8726-0406DAD3B941}"/>
              </a:ext>
            </a:extLst>
          </p:cNvPr>
          <p:cNvSpPr txBox="1"/>
          <p:nvPr/>
        </p:nvSpPr>
        <p:spPr>
          <a:xfrm>
            <a:off x="1330580" y="1724944"/>
            <a:ext cx="1098352" cy="3404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Ready: 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D269E-76D2-2C44-91C8-9866747A7181}"/>
              </a:ext>
            </a:extLst>
          </p:cNvPr>
          <p:cNvSpPr txBox="1"/>
          <p:nvPr/>
        </p:nvSpPr>
        <p:spPr>
          <a:xfrm>
            <a:off x="1330580" y="2844123"/>
            <a:ext cx="1098352" cy="3404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Stage: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0CA4E-455D-F143-9499-ED11C0B6E73D}"/>
              </a:ext>
            </a:extLst>
          </p:cNvPr>
          <p:cNvSpPr txBox="1"/>
          <p:nvPr/>
        </p:nvSpPr>
        <p:spPr>
          <a:xfrm>
            <a:off x="1330580" y="3251912"/>
            <a:ext cx="1098352" cy="3404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Version: 1.0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5A2CF-EBED-5D4A-A252-75E58F337263}"/>
              </a:ext>
            </a:extLst>
          </p:cNvPr>
          <p:cNvSpPr txBox="1"/>
          <p:nvPr/>
        </p:nvSpPr>
        <p:spPr>
          <a:xfrm>
            <a:off x="1330580" y="3659700"/>
            <a:ext cx="1098352" cy="3404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Ready: yes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646D69-775E-0F4F-A806-0B0149AF8C02}"/>
              </a:ext>
            </a:extLst>
          </p:cNvPr>
          <p:cNvGrpSpPr/>
          <p:nvPr/>
        </p:nvGrpSpPr>
        <p:grpSpPr>
          <a:xfrm>
            <a:off x="2428931" y="909361"/>
            <a:ext cx="2172836" cy="1442177"/>
            <a:chOff x="7194936" y="5340770"/>
            <a:chExt cx="1072750" cy="71201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6BAA789-ACFF-094F-85B8-82EFDB5AD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445561" y="5340770"/>
              <a:ext cx="571500" cy="571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C6C64E-399E-1A46-848F-D7CAAC650CA9}"/>
                </a:ext>
              </a:extLst>
            </p:cNvPr>
            <p:cNvSpPr txBox="1"/>
            <p:nvPr/>
          </p:nvSpPr>
          <p:spPr>
            <a:xfrm>
              <a:off x="7194936" y="5954936"/>
              <a:ext cx="1072750" cy="9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30"/>
              <a:endParaRPr lang="en-US" sz="688" dirty="0">
                <a:solidFill>
                  <a:srgbClr val="232F3E"/>
                </a:solidFill>
                <a:latin typeface="Amazon Ember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A822A-A891-774C-BD42-531C36242208}"/>
              </a:ext>
            </a:extLst>
          </p:cNvPr>
          <p:cNvGrpSpPr/>
          <p:nvPr/>
        </p:nvGrpSpPr>
        <p:grpSpPr>
          <a:xfrm>
            <a:off x="2428931" y="2878687"/>
            <a:ext cx="2172836" cy="1442177"/>
            <a:chOff x="7194936" y="5340770"/>
            <a:chExt cx="1072750" cy="71201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A7E2112-A6E3-094A-B95A-120EECEE6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445561" y="5340770"/>
              <a:ext cx="571500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45CFD2-C9CD-D14B-ACE1-84AE669354E5}"/>
                </a:ext>
              </a:extLst>
            </p:cNvPr>
            <p:cNvSpPr txBox="1"/>
            <p:nvPr/>
          </p:nvSpPr>
          <p:spPr>
            <a:xfrm>
              <a:off x="7194936" y="5954936"/>
              <a:ext cx="1072750" cy="9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30"/>
              <a:endParaRPr lang="en-US" sz="688" dirty="0">
                <a:solidFill>
                  <a:srgbClr val="232F3E"/>
                </a:solidFill>
                <a:latin typeface="Amazon Ember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0E6C4F-68AF-7845-907D-44B74034AC02}"/>
              </a:ext>
            </a:extLst>
          </p:cNvPr>
          <p:cNvSpPr txBox="1"/>
          <p:nvPr/>
        </p:nvSpPr>
        <p:spPr>
          <a:xfrm>
            <a:off x="6438173" y="906033"/>
            <a:ext cx="1098352" cy="3404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Stage: prod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71E54-AC5F-CF4C-9257-8B6B9727A259}"/>
              </a:ext>
            </a:extLst>
          </p:cNvPr>
          <p:cNvSpPr txBox="1"/>
          <p:nvPr/>
        </p:nvSpPr>
        <p:spPr>
          <a:xfrm>
            <a:off x="6438173" y="1313821"/>
            <a:ext cx="1098352" cy="3404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Version: 2.0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90BC8-9D17-FD4D-9BBD-64389B329E68}"/>
              </a:ext>
            </a:extLst>
          </p:cNvPr>
          <p:cNvSpPr txBox="1"/>
          <p:nvPr/>
        </p:nvSpPr>
        <p:spPr>
          <a:xfrm>
            <a:off x="6438172" y="1721610"/>
            <a:ext cx="1098352" cy="3404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Ready: 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830DB7-4DD2-F94C-8292-4B3551D209F4}"/>
              </a:ext>
            </a:extLst>
          </p:cNvPr>
          <p:cNvSpPr txBox="1"/>
          <p:nvPr/>
        </p:nvSpPr>
        <p:spPr>
          <a:xfrm>
            <a:off x="6438172" y="2851226"/>
            <a:ext cx="1098352" cy="3404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Stage: test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2FD2F4-F243-D848-82D2-C0A30A78EF6A}"/>
              </a:ext>
            </a:extLst>
          </p:cNvPr>
          <p:cNvSpPr txBox="1"/>
          <p:nvPr/>
        </p:nvSpPr>
        <p:spPr>
          <a:xfrm>
            <a:off x="6438172" y="3259014"/>
            <a:ext cx="1098352" cy="3404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Version: 2.0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27FFD0-1C88-6243-83C9-4F731648B735}"/>
              </a:ext>
            </a:extLst>
          </p:cNvPr>
          <p:cNvSpPr txBox="1"/>
          <p:nvPr/>
        </p:nvSpPr>
        <p:spPr>
          <a:xfrm>
            <a:off x="6438171" y="3666803"/>
            <a:ext cx="1098352" cy="3404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14300" tIns="91440" rIns="114300" bIns="91440" rtlCol="0">
            <a:spAutoFit/>
          </a:bodyPr>
          <a:lstStyle/>
          <a:p>
            <a:pPr defTabSz="685730">
              <a:lnSpc>
                <a:spcPct val="90000"/>
              </a:lnSpc>
              <a:spcAft>
                <a:spcPts val="1125"/>
              </a:spcAft>
            </a:pPr>
            <a:r>
              <a:rPr lang="en-US" sz="1125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Amazon Ember"/>
              </a:rPr>
              <a:t>Ready: yes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D74E20-D09A-7C4A-B2DA-E49C93C48C88}"/>
              </a:ext>
            </a:extLst>
          </p:cNvPr>
          <p:cNvGrpSpPr/>
          <p:nvPr/>
        </p:nvGrpSpPr>
        <p:grpSpPr>
          <a:xfrm>
            <a:off x="4265337" y="909361"/>
            <a:ext cx="2172836" cy="1442177"/>
            <a:chOff x="7194936" y="5340770"/>
            <a:chExt cx="1072750" cy="712017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7299698-4C2E-1249-AEB6-4CD35482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445561" y="5340770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96576C-D296-FF41-BDFF-71FA37E0E939}"/>
                </a:ext>
              </a:extLst>
            </p:cNvPr>
            <p:cNvSpPr txBox="1"/>
            <p:nvPr/>
          </p:nvSpPr>
          <p:spPr>
            <a:xfrm>
              <a:off x="7194936" y="5954936"/>
              <a:ext cx="1072750" cy="9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30"/>
              <a:endParaRPr lang="en-US" sz="688" dirty="0">
                <a:solidFill>
                  <a:srgbClr val="232F3E"/>
                </a:solidFill>
                <a:latin typeface="Amazon Ember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08A7D5-7B54-8E40-B4F5-2F63EEC9DDCD}"/>
              </a:ext>
            </a:extLst>
          </p:cNvPr>
          <p:cNvGrpSpPr/>
          <p:nvPr/>
        </p:nvGrpSpPr>
        <p:grpSpPr>
          <a:xfrm>
            <a:off x="4265337" y="2878684"/>
            <a:ext cx="2172836" cy="1489800"/>
            <a:chOff x="7194936" y="5317258"/>
            <a:chExt cx="1072750" cy="735529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25E8E0A-8737-4942-88AE-F28F0B799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445561" y="5317258"/>
              <a:ext cx="571500" cy="5715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922CDB-C102-C84A-A555-9A5481646706}"/>
                </a:ext>
              </a:extLst>
            </p:cNvPr>
            <p:cNvSpPr txBox="1"/>
            <p:nvPr/>
          </p:nvSpPr>
          <p:spPr>
            <a:xfrm>
              <a:off x="7194936" y="5954936"/>
              <a:ext cx="1072750" cy="9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30"/>
              <a:endParaRPr lang="en-US" sz="688" dirty="0">
                <a:solidFill>
                  <a:srgbClr val="232F3E"/>
                </a:solidFill>
                <a:latin typeface="Amazon Ember"/>
              </a:endParaRP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843ED64-46F5-B441-A325-A64AB25E00F5}"/>
              </a:ext>
            </a:extLst>
          </p:cNvPr>
          <p:cNvSpPr/>
          <p:nvPr/>
        </p:nvSpPr>
        <p:spPr bwMode="auto">
          <a:xfrm>
            <a:off x="1131095" y="649260"/>
            <a:ext cx="6619874" cy="1988341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00000"/>
                </a:solidFill>
                <a:latin typeface="Amazon Ember"/>
                <a:ea typeface="Segoe UI" pitchFamily="34" charset="0"/>
                <a:cs typeface="Segoe UI" pitchFamily="34" charset="0"/>
              </a:rPr>
              <a:t>                      </a:t>
            </a:r>
            <a:r>
              <a:rPr lang="en-US" sz="1500" dirty="0">
                <a:solidFill>
                  <a:srgbClr val="000000"/>
                </a:solidFill>
                <a:latin typeface="Amazon Ember"/>
                <a:ea typeface="Segoe UI" pitchFamily="34" charset="0"/>
                <a:cs typeface="Segoe UI" pitchFamily="34" charset="0"/>
              </a:rPr>
              <a:t>Stage: prod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8219A30-0299-5E40-8692-206E17C20748}"/>
              </a:ext>
            </a:extLst>
          </p:cNvPr>
          <p:cNvSpPr/>
          <p:nvPr/>
        </p:nvSpPr>
        <p:spPr bwMode="auto">
          <a:xfrm>
            <a:off x="1080842" y="615631"/>
            <a:ext cx="3297898" cy="391223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mazon Ember"/>
              <a:ea typeface="Segoe UI" pitchFamily="34" charset="0"/>
              <a:cs typeface="Segoe UI" pitchFamily="34" charset="0"/>
            </a:endParaRPr>
          </a:p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Amazon Ember"/>
                <a:ea typeface="Segoe UI" pitchFamily="34" charset="0"/>
                <a:cs typeface="Segoe UI" pitchFamily="34" charset="0"/>
              </a:rPr>
              <a:t>Version: 1.0</a:t>
            </a:r>
          </a:p>
        </p:txBody>
      </p:sp>
    </p:spTree>
    <p:extLst>
      <p:ext uri="{BB962C8B-B14F-4D97-AF65-F5344CB8AC3E}">
        <p14:creationId xmlns:p14="http://schemas.microsoft.com/office/powerpoint/2010/main" val="259133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870E0E-214A-DA40-AD94-74936EB3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97" y="1896975"/>
            <a:ext cx="6069541" cy="1250668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discovery?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39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89F4F79-B6EA-9D4D-AE56-A12C29AE4202}"/>
              </a:ext>
            </a:extLst>
          </p:cNvPr>
          <p:cNvSpPr/>
          <p:nvPr/>
        </p:nvSpPr>
        <p:spPr>
          <a:xfrm>
            <a:off x="2765083" y="3652412"/>
            <a:ext cx="4060556" cy="1481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dirty="0">
              <a:solidFill>
                <a:schemeClr val="bg2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List&lt;User&gt; users = </a:t>
            </a:r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restTemplate.getForObject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myUserService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endParaRPr lang="en-US" sz="1000" dirty="0">
              <a:solidFill>
                <a:schemeClr val="bg2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loadBalancer.choose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000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myUserService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0FFDD-C93B-3C45-9C1C-8140B86E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通过代码实现服务发现，示例：</a:t>
            </a:r>
            <a:r>
              <a:rPr lang="en-US" sz="2400" dirty="0">
                <a:solidFill>
                  <a:schemeClr val="tx1"/>
                </a:solidFill>
              </a:rPr>
              <a:t>Spr</a:t>
            </a:r>
            <a:r>
              <a:rPr lang="en-US" altLang="zh-CN" sz="2400" dirty="0">
                <a:solidFill>
                  <a:schemeClr val="tx1"/>
                </a:solidFill>
              </a:rPr>
              <a:t>ing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Cloud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&amp;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Eureka:</a:t>
            </a:r>
            <a:br>
              <a:rPr lang="en-US" altLang="zh-CN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5DDB-DCC1-8941-B2A4-EB757D112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89" y="706839"/>
            <a:ext cx="3000512" cy="1080632"/>
          </a:xfrm>
        </p:spPr>
        <p:txBody>
          <a:bodyPr/>
          <a:lstStyle/>
          <a:p>
            <a:r>
              <a:rPr lang="zh-CN" altLang="en-US" sz="2000" b="1" dirty="0">
                <a:solidFill>
                  <a:schemeClr val="tx1"/>
                </a:solidFill>
              </a:rPr>
              <a:t>服务注册：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	</a:t>
            </a:r>
            <a:r>
              <a:rPr lang="en-US" altLang="zh-CN" sz="1400" b="1" dirty="0" err="1">
                <a:solidFill>
                  <a:schemeClr val="tx1"/>
                </a:solidFill>
              </a:rPr>
              <a:t>application.properties</a:t>
            </a:r>
            <a:r>
              <a:rPr lang="en-US" altLang="zh-CN" sz="1400" b="1" dirty="0">
                <a:solidFill>
                  <a:schemeClr val="tx1"/>
                </a:solidFill>
              </a:rPr>
              <a:t>: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endParaRPr lang="en-US" altLang="zh-CN" sz="1400" b="1" dirty="0">
              <a:solidFill>
                <a:schemeClr val="tx1"/>
              </a:solidFill>
            </a:endParaRPr>
          </a:p>
          <a:p>
            <a:r>
              <a:rPr lang="en-US" altLang="zh-CN" sz="1400" b="1" dirty="0">
                <a:solidFill>
                  <a:schemeClr val="tx1"/>
                </a:solidFill>
              </a:rPr>
              <a:t>	</a:t>
            </a:r>
            <a:r>
              <a:rPr lang="zh-CN" altLang="en-US" sz="1400" b="1" dirty="0">
                <a:solidFill>
                  <a:schemeClr val="tx1"/>
                </a:solidFill>
              </a:rPr>
              <a:t>启动类</a:t>
            </a:r>
            <a:r>
              <a:rPr lang="zh-CN" altLang="en-US" sz="1400" b="1" dirty="0"/>
              <a:t>：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3EEC8-FEA0-7047-96C5-71DF4E5E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97" y="916669"/>
            <a:ext cx="3822299" cy="614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CB77D-81B0-474F-B40C-FF30C845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97" y="1636352"/>
            <a:ext cx="3972732" cy="1271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494E77-6B7E-384C-AF38-69807D5FFF7A}"/>
              </a:ext>
            </a:extLst>
          </p:cNvPr>
          <p:cNvSpPr/>
          <p:nvPr/>
        </p:nvSpPr>
        <p:spPr>
          <a:xfrm>
            <a:off x="3383797" y="1787471"/>
            <a:ext cx="1549830" cy="1921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05D9DF-1EE6-D04F-8903-11A2739CDECD}"/>
              </a:ext>
            </a:extLst>
          </p:cNvPr>
          <p:cNvSpPr txBox="1">
            <a:spLocks/>
          </p:cNvSpPr>
          <p:nvPr/>
        </p:nvSpPr>
        <p:spPr>
          <a:xfrm>
            <a:off x="2824794" y="3188731"/>
            <a:ext cx="1730587" cy="463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D4D4C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D4D4C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D4D4C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D4D4C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D4D4C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调用服务：</a:t>
            </a:r>
            <a:endParaRPr lang="en-US" altLang="zh-CN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255CA9-3E25-9042-8376-CE634C77C421}"/>
              </a:ext>
            </a:extLst>
          </p:cNvPr>
          <p:cNvCxnSpPr/>
          <p:nvPr/>
        </p:nvCxnSpPr>
        <p:spPr>
          <a:xfrm>
            <a:off x="139485" y="2908323"/>
            <a:ext cx="8828868" cy="0"/>
          </a:xfrm>
          <a:prstGeom prst="line">
            <a:avLst/>
          </a:prstGeom>
          <a:ln>
            <a:solidFill>
              <a:schemeClr val="accent3">
                <a:alpha val="40000"/>
              </a:schemeClr>
            </a:solidFill>
            <a:prstDash val="dash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8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Kubernetes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皆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Code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0F34-23FF-2945-A56E-DAD7205198E0}"/>
              </a:ext>
            </a:extLst>
          </p:cNvPr>
          <p:cNvSpPr txBox="1"/>
          <p:nvPr/>
        </p:nvSpPr>
        <p:spPr>
          <a:xfrm>
            <a:off x="-1549214" y="550227"/>
            <a:ext cx="489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CDK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B65E7-009D-784B-8A2D-EEA2D817BFDF}"/>
              </a:ext>
            </a:extLst>
          </p:cNvPr>
          <p:cNvSpPr txBox="1"/>
          <p:nvPr/>
        </p:nvSpPr>
        <p:spPr>
          <a:xfrm>
            <a:off x="417443" y="876033"/>
            <a:ext cx="46538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如果想要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一个具有高可用</a:t>
            </a:r>
            <a:r>
              <a:rPr lang="en-US" altLang="ja-JP" dirty="0"/>
              <a:t>master</a:t>
            </a:r>
            <a:r>
              <a:rPr lang="ja-JP" altLang="en-US"/>
              <a:t>集群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一个基于</a:t>
            </a:r>
            <a:r>
              <a:rPr lang="en-US" altLang="ja-JP" dirty="0"/>
              <a:t>CPU</a:t>
            </a:r>
            <a:r>
              <a:rPr lang="ja-JP" altLang="en-US"/>
              <a:t>利用率动态伸缩的</a:t>
            </a:r>
            <a:r>
              <a:rPr lang="en-US" altLang="ja-JP" dirty="0"/>
              <a:t>worker</a:t>
            </a:r>
            <a:r>
              <a:rPr lang="ja-JP" altLang="en-US"/>
              <a:t>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一个运行在集群之上的</a:t>
            </a:r>
            <a:r>
              <a:rPr lang="en-US" altLang="ja-JP" dirty="0"/>
              <a:t>Pod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E4F07-172D-3E47-8F24-F94785E7FEAF}"/>
              </a:ext>
            </a:extLst>
          </p:cNvPr>
          <p:cNvSpPr txBox="1"/>
          <p:nvPr/>
        </p:nvSpPr>
        <p:spPr>
          <a:xfrm>
            <a:off x="565676" y="2235512"/>
            <a:ext cx="278153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accent1"/>
                </a:solidFill>
              </a:rPr>
              <a:t>过去</a:t>
            </a:r>
            <a:r>
              <a:rPr lang="zh-CN" altLang="en-US" sz="2400" dirty="0">
                <a:solidFill>
                  <a:schemeClr val="accent1"/>
                </a:solidFill>
              </a:rPr>
              <a:t>，</a:t>
            </a:r>
            <a:r>
              <a:rPr lang="ja-JP" altLang="en-US" sz="2400">
                <a:solidFill>
                  <a:schemeClr val="accent1"/>
                </a:solidFill>
              </a:rPr>
              <a:t>需要做</a:t>
            </a:r>
            <a:endParaRPr lang="en-US" altLang="ja-JP" sz="2400" dirty="0">
              <a:solidFill>
                <a:schemeClr val="accent1"/>
              </a:solidFill>
            </a:endParaRPr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搭建</a:t>
            </a:r>
            <a:r>
              <a:rPr lang="en-US" altLang="ja-JP" dirty="0"/>
              <a:t>Master</a:t>
            </a:r>
            <a:r>
              <a:rPr lang="ja-JP" altLang="en-US"/>
              <a:t>集群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搭建</a:t>
            </a:r>
            <a:r>
              <a:rPr lang="en-US" altLang="ja-JP" dirty="0"/>
              <a:t>Worker</a:t>
            </a:r>
            <a:r>
              <a:rPr lang="ja-JP" altLang="en-US"/>
              <a:t>集群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设置集群动态伸缩策略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编写</a:t>
            </a:r>
            <a:r>
              <a:rPr lang="en-US" altLang="ja-JP" dirty="0"/>
              <a:t>pod</a:t>
            </a:r>
            <a:r>
              <a:rPr lang="ja-JP" altLang="en-US"/>
              <a:t>的</a:t>
            </a:r>
            <a:r>
              <a:rPr lang="en-US" altLang="ja-JP" dirty="0" err="1"/>
              <a:t>yaml</a:t>
            </a:r>
            <a:r>
              <a:rPr lang="ja-JP" altLang="en-US"/>
              <a:t>文件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部署</a:t>
            </a:r>
            <a:r>
              <a:rPr lang="en-US" altLang="ja-JP" dirty="0"/>
              <a:t>pod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CDFEC5-C2CA-4A4E-A0C6-0B0568305060}"/>
              </a:ext>
            </a:extLst>
          </p:cNvPr>
          <p:cNvGrpSpPr/>
          <p:nvPr/>
        </p:nvGrpSpPr>
        <p:grpSpPr>
          <a:xfrm>
            <a:off x="4439441" y="2724095"/>
            <a:ext cx="3931525" cy="1333820"/>
            <a:chOff x="4439441" y="2724095"/>
            <a:chExt cx="3931525" cy="13338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C6508F-81E6-9141-A454-ECA283044BE0}"/>
                </a:ext>
              </a:extLst>
            </p:cNvPr>
            <p:cNvSpPr txBox="1"/>
            <p:nvPr/>
          </p:nvSpPr>
          <p:spPr>
            <a:xfrm>
              <a:off x="4439441" y="2724095"/>
              <a:ext cx="393152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我只是个单纯的程序员</a:t>
              </a:r>
              <a:endParaRPr lang="en-US" altLang="ja-JP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ja-JP" altLang="en-US" sz="140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为什么要让我处理这么复杂的</a:t>
              </a:r>
              <a:r>
                <a:rPr lang="en-US" altLang="ja-JP" sz="14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infrastructure</a:t>
              </a:r>
              <a:r>
                <a:rPr lang="zh-CN" altLang="en-US" sz="20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！</a:t>
              </a:r>
              <a:endParaRPr 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295374C-0622-5946-BD1F-98B1B02A0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041138" y="3588015"/>
              <a:ext cx="4699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681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3210-861C-4F52-8D2D-E1DFECA5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通过</a:t>
            </a:r>
            <a:r>
              <a:rPr lang="en-US" altLang="zh-CN" sz="2400" dirty="0" err="1">
                <a:solidFill>
                  <a:schemeClr val="tx1"/>
                </a:solidFill>
              </a:rPr>
              <a:t>aws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CLI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Cloud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Map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API </a:t>
            </a:r>
            <a:r>
              <a:rPr lang="zh-CN" altLang="en-US" sz="2400" dirty="0">
                <a:solidFill>
                  <a:schemeClr val="tx1"/>
                </a:solidFill>
              </a:rPr>
              <a:t>调用实现服务解析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525A2-72AD-BE41-8FE4-D3F0A8083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89" y="953758"/>
            <a:ext cx="8205304" cy="3553926"/>
          </a:xfrm>
        </p:spPr>
        <p:txBody>
          <a:bodyPr/>
          <a:lstStyle/>
          <a:p>
            <a:r>
              <a:rPr lang="en-CA" sz="1300" dirty="0">
                <a:solidFill>
                  <a:schemeClr val="tx1"/>
                </a:solidFill>
                <a:latin typeface="Courier" pitchFamily="2" charset="0"/>
              </a:rPr>
              <a:t>aws servicediscovery discover-instances --namespace-name </a:t>
            </a:r>
            <a:r>
              <a:rPr lang="en-US" altLang="zh-CN" sz="1300" dirty="0" err="1">
                <a:solidFill>
                  <a:schemeClr val="tx1"/>
                </a:solidFill>
                <a:latin typeface="Courier" pitchFamily="2" charset="0"/>
              </a:rPr>
              <a:t>contoso.dev.local</a:t>
            </a:r>
            <a:r>
              <a:rPr lang="en-CA" sz="1300" dirty="0">
                <a:solidFill>
                  <a:schemeClr val="tx1"/>
                </a:solidFill>
                <a:latin typeface="Courier" pitchFamily="2" charset="0"/>
              </a:rPr>
              <a:t> --service-name logs</a:t>
            </a:r>
          </a:p>
          <a:p>
            <a:r>
              <a:rPr lang="en-CA" sz="1300" dirty="0">
                <a:solidFill>
                  <a:schemeClr val="tx1"/>
                </a:solidFill>
                <a:latin typeface="Courier" pitchFamily="2" charset="0"/>
              </a:rPr>
              <a:t>--&gt;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{    "Instances": [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{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"InstanceId": "i1", 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"NamespaceName": "shared", 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"ServiceName": "logs",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"HealthStatus": "UNKNOWN", 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"Attributes": {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    "read_only": "no", 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    "path": "/mylogs", 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    "shard": "s_1", 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    "ARN": "arn:aws:s3:::cloudmapdemoservicelogsbeta1", 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    "stage": "beta”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    }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    }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    ]</a:t>
            </a:r>
            <a:b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</a:br>
            <a:r>
              <a:rPr lang="en-CA" sz="1300" dirty="0">
                <a:solidFill>
                  <a:schemeClr val="tx1"/>
                </a:solidFill>
                <a:latin typeface="Courier" pitchFamily="2" charset="0"/>
                <a:cs typeface="Consolas" panose="020B0609020204030204" pitchFamily="49" charset="0"/>
              </a:rPr>
              <a:t>}</a:t>
            </a:r>
          </a:p>
          <a:p>
            <a:endParaRPr lang="en-CA" sz="1300" dirty="0">
              <a:solidFill>
                <a:schemeClr val="tx1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ADE405-76F7-E74B-A021-842F41F18256}"/>
              </a:ext>
            </a:extLst>
          </p:cNvPr>
          <p:cNvSpPr/>
          <p:nvPr/>
        </p:nvSpPr>
        <p:spPr bwMode="auto">
          <a:xfrm>
            <a:off x="2458284" y="888359"/>
            <a:ext cx="1836467" cy="4021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616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21367"/>
            <a:ext cx="8205304" cy="545192"/>
          </a:xfrm>
        </p:spPr>
        <p:txBody>
          <a:bodyPr/>
          <a:lstStyle/>
          <a:p>
            <a:pPr defTabSz="685730"/>
            <a:r>
              <a:rPr lang="zh-CN" altLang="en-US" sz="24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利用自定义属性实现服务的注册与发现</a:t>
            </a:r>
            <a:endParaRPr lang="en-US" sz="2400" b="1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4B43-8E04-AB40-A225-3A353B724AEC}"/>
              </a:ext>
            </a:extLst>
          </p:cNvPr>
          <p:cNvSpPr txBox="1"/>
          <p:nvPr/>
        </p:nvSpPr>
        <p:spPr>
          <a:xfrm>
            <a:off x="336788" y="799428"/>
            <a:ext cx="245816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0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典型用途：</a:t>
            </a:r>
            <a:endParaRPr lang="en-US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887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增量</a:t>
            </a:r>
            <a:r>
              <a:rPr lang="en-US" altLang="zh-CN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滚动部署</a:t>
            </a:r>
            <a:endParaRPr lang="en-US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887" indent="-342887" defTabSz="6857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路由</a:t>
            </a:r>
            <a:endParaRPr lang="en-US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685730"/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D17048-A0E8-9041-9543-D268DFB5EC54}"/>
              </a:ext>
            </a:extLst>
          </p:cNvPr>
          <p:cNvSpPr txBox="1">
            <a:spLocks/>
          </p:cNvSpPr>
          <p:nvPr/>
        </p:nvSpPr>
        <p:spPr>
          <a:xfrm>
            <a:off x="2987974" y="977988"/>
            <a:ext cx="6840388" cy="36752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200" dirty="0" err="1">
                <a:latin typeface="Courier" pitchFamily="2" charset="0"/>
              </a:rPr>
              <a:t>aws</a:t>
            </a:r>
            <a:r>
              <a:rPr lang="en-CA" sz="1200" dirty="0">
                <a:latin typeface="Courier" pitchFamily="2" charset="0"/>
              </a:rPr>
              <a:t> </a:t>
            </a:r>
            <a:r>
              <a:rPr lang="en-CA" sz="1200" dirty="0" err="1">
                <a:latin typeface="Courier" pitchFamily="2" charset="0"/>
              </a:rPr>
              <a:t>servicediscovery</a:t>
            </a:r>
            <a:r>
              <a:rPr lang="en-CA" sz="1200" dirty="0">
                <a:latin typeface="Courier" pitchFamily="2" charset="0"/>
              </a:rPr>
              <a:t> </a:t>
            </a:r>
            <a:r>
              <a:rPr lang="en-CA" sz="1200" dirty="0">
                <a:solidFill>
                  <a:schemeClr val="accent1"/>
                </a:solidFill>
                <a:latin typeface="Courier" pitchFamily="2" charset="0"/>
              </a:rPr>
              <a:t>discover-instances </a:t>
            </a:r>
            <a:r>
              <a:rPr lang="en-CA" sz="1200" dirty="0">
                <a:latin typeface="Courier" pitchFamily="2" charset="0"/>
              </a:rPr>
              <a:t>--namespace-name </a:t>
            </a:r>
            <a:r>
              <a:rPr lang="en-US" altLang="zh-CN" sz="1200" dirty="0" err="1">
                <a:solidFill>
                  <a:schemeClr val="accent3"/>
                </a:solidFill>
                <a:latin typeface="Courier" pitchFamily="2" charset="0"/>
              </a:rPr>
              <a:t>contoso.dev.local</a:t>
            </a:r>
            <a:r>
              <a:rPr lang="en-CA" sz="1200" dirty="0"/>
              <a:t/>
            </a:r>
            <a:br>
              <a:rPr lang="en-CA" sz="1200" dirty="0"/>
            </a:br>
            <a:r>
              <a:rPr lang="en-CA" sz="1200" dirty="0">
                <a:latin typeface="Courier" pitchFamily="2" charset="0"/>
              </a:rPr>
              <a:t>   --service-name </a:t>
            </a:r>
            <a:r>
              <a:rPr lang="en-CA" sz="1200" dirty="0">
                <a:solidFill>
                  <a:schemeClr val="accent3"/>
                </a:solidFill>
                <a:latin typeface="Courier" pitchFamily="2" charset="0"/>
              </a:rPr>
              <a:t>frontend </a:t>
            </a:r>
            <a:r>
              <a:rPr lang="en-CA" sz="1200" dirty="0">
                <a:solidFill>
                  <a:srgbClr val="FF0000"/>
                </a:solidFill>
                <a:latin typeface="Courier" pitchFamily="2" charset="0"/>
              </a:rPr>
              <a:t>--query-parameters ready=yes</a:t>
            </a:r>
            <a:br>
              <a:rPr lang="en-CA" sz="1200" dirty="0">
                <a:solidFill>
                  <a:srgbClr val="FF0000"/>
                </a:solidFill>
                <a:latin typeface="Courier" pitchFamily="2" charset="0"/>
              </a:rPr>
            </a:br>
            <a:r>
              <a:rPr lang="en-CA" sz="1200" dirty="0">
                <a:solidFill>
                  <a:srgbClr val="FF0000"/>
                </a:solidFill>
                <a:latin typeface="Courier" pitchFamily="2" charset="0"/>
              </a:rPr>
              <a:t/>
            </a:r>
            <a:br>
              <a:rPr lang="en-CA" sz="1200" dirty="0">
                <a:solidFill>
                  <a:srgbClr val="FF0000"/>
                </a:solidFill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--&gt;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{    "Instances": [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{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"</a:t>
            </a:r>
            <a:r>
              <a:rPr lang="en-CA" sz="1200" dirty="0" err="1">
                <a:latin typeface="Courier" pitchFamily="2" charset="0"/>
              </a:rPr>
              <a:t>InstanceId</a:t>
            </a:r>
            <a:r>
              <a:rPr lang="en-CA" sz="1200" dirty="0">
                <a:latin typeface="Courier" pitchFamily="2" charset="0"/>
              </a:rPr>
              <a:t>": "i1",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"</a:t>
            </a:r>
            <a:r>
              <a:rPr lang="en-CA" sz="1200" dirty="0" err="1">
                <a:latin typeface="Courier" pitchFamily="2" charset="0"/>
              </a:rPr>
              <a:t>NamespaceName</a:t>
            </a:r>
            <a:r>
              <a:rPr lang="en-CA" sz="1200" dirty="0">
                <a:latin typeface="Courier" pitchFamily="2" charset="0"/>
              </a:rPr>
              <a:t>": "</a:t>
            </a:r>
            <a:r>
              <a:rPr lang="en-CA" sz="1200" dirty="0" err="1">
                <a:latin typeface="Courier" pitchFamily="2" charset="0"/>
              </a:rPr>
              <a:t>cloudmapdemo.com</a:t>
            </a:r>
            <a:r>
              <a:rPr lang="en-CA" sz="1200" dirty="0">
                <a:latin typeface="Courier" pitchFamily="2" charset="0"/>
              </a:rPr>
              <a:t>", 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"</a:t>
            </a:r>
            <a:r>
              <a:rPr lang="en-CA" sz="1200" dirty="0" err="1">
                <a:latin typeface="Courier" pitchFamily="2" charset="0"/>
              </a:rPr>
              <a:t>ServiceName</a:t>
            </a:r>
            <a:r>
              <a:rPr lang="en-CA" sz="1200" dirty="0">
                <a:latin typeface="Courier" pitchFamily="2" charset="0"/>
              </a:rPr>
              <a:t>": "frontend", 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"</a:t>
            </a:r>
            <a:r>
              <a:rPr lang="en-CA" sz="1200" dirty="0" err="1">
                <a:latin typeface="Courier" pitchFamily="2" charset="0"/>
              </a:rPr>
              <a:t>HealthStatus</a:t>
            </a:r>
            <a:r>
              <a:rPr lang="en-CA" sz="1200" dirty="0">
                <a:latin typeface="Courier" pitchFamily="2" charset="0"/>
              </a:rPr>
              <a:t>": "UNKNOWN", 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"Attributes": {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    </a:t>
            </a:r>
            <a:r>
              <a:rPr lang="en-CA" sz="1200" dirty="0">
                <a:solidFill>
                  <a:srgbClr val="FF0000"/>
                </a:solidFill>
                <a:latin typeface="Courier" pitchFamily="2" charset="0"/>
              </a:rPr>
              <a:t>"ready": "yes"</a:t>
            </a:r>
            <a:r>
              <a:rPr lang="en-CA" sz="1200" dirty="0">
                <a:latin typeface="Courier" pitchFamily="2" charset="0"/>
              </a:rPr>
              <a:t>,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    "AWS_INSTANCE_IPV4": "52.89.144.60",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    "version": "1.0", 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    "stage": "beta”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    }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    }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    ]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>
                <a:latin typeface="Courier" pitchFamily="2" charset="0"/>
              </a:rPr>
              <a:t>}</a:t>
            </a:r>
          </a:p>
          <a:p>
            <a:endParaRPr lang="en-CA" sz="1200" dirty="0">
              <a:solidFill>
                <a:srgbClr val="FF0000"/>
              </a:solidFill>
              <a:latin typeface="Courier" pitchFamily="2" charset="0"/>
            </a:endParaRPr>
          </a:p>
          <a:p>
            <a:endParaRPr lang="en-CA" sz="1200" dirty="0">
              <a:solidFill>
                <a:srgbClr val="FF0000"/>
              </a:solidFill>
              <a:latin typeface="Courier" pitchFamily="2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7084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3210-861C-4F52-8D2D-E1DFECA5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利用</a:t>
            </a:r>
            <a:r>
              <a:rPr lang="en-US" sz="2400" dirty="0">
                <a:solidFill>
                  <a:schemeClr val="tx1"/>
                </a:solidFill>
              </a:rPr>
              <a:t>DNS</a:t>
            </a:r>
            <a:r>
              <a:rPr lang="zh-CN" altLang="en-US" sz="2400" dirty="0">
                <a:solidFill>
                  <a:schemeClr val="tx1"/>
                </a:solidFill>
              </a:rPr>
              <a:t>进行服务名称解析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525A2-72AD-BE41-8FE4-D3F0A8083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  <a:latin typeface="Courier" pitchFamily="2" charset="0"/>
              </a:rPr>
              <a:t> dig +short A </a:t>
            </a:r>
            <a:r>
              <a:rPr lang="en-US" altLang="zh-CN" dirty="0">
                <a:solidFill>
                  <a:schemeClr val="tx1"/>
                </a:solidFill>
                <a:latin typeface="Courier" pitchFamily="2" charset="0"/>
              </a:rPr>
              <a:t>frontendv1.contoso.dev.local</a:t>
            </a:r>
            <a:endParaRPr lang="en-CA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CA" dirty="0">
                <a:solidFill>
                  <a:schemeClr val="tx1"/>
                </a:solidFill>
                <a:latin typeface="Courier" pitchFamily="2" charset="0"/>
              </a:rPr>
              <a:t> --&gt;</a:t>
            </a:r>
          </a:p>
          <a:p>
            <a:r>
              <a:rPr lang="en-CA" dirty="0">
                <a:solidFill>
                  <a:schemeClr val="tx1"/>
                </a:solidFill>
                <a:latin typeface="Courier" pitchFamily="2" charset="0"/>
              </a:rPr>
              <a:t>   52.89.144.60</a:t>
            </a:r>
          </a:p>
          <a:p>
            <a:r>
              <a:rPr lang="en-CA" dirty="0">
                <a:solidFill>
                  <a:schemeClr val="tx1"/>
                </a:solidFill>
                <a:latin typeface="Courier" pitchFamily="2" charset="0"/>
              </a:rPr>
              <a:t>   52.26.95.129</a:t>
            </a:r>
          </a:p>
          <a:p>
            <a:r>
              <a:rPr lang="en-CA" dirty="0">
                <a:solidFill>
                  <a:schemeClr val="tx1"/>
                </a:solidFill>
                <a:latin typeface="Courier" pitchFamily="2" charset="0"/>
              </a:rPr>
              <a:t>   34.214.232.177</a:t>
            </a:r>
          </a:p>
          <a:p>
            <a:endParaRPr lang="en-CA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62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66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如果你是一个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Typescript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的程序员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0F34-23FF-2945-A56E-DAD7205198E0}"/>
              </a:ext>
            </a:extLst>
          </p:cNvPr>
          <p:cNvSpPr txBox="1"/>
          <p:nvPr/>
        </p:nvSpPr>
        <p:spPr>
          <a:xfrm>
            <a:off x="-1549214" y="550227"/>
            <a:ext cx="489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CDK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E98AB-50D9-AC4F-B31C-A33970A70310}"/>
              </a:ext>
            </a:extLst>
          </p:cNvPr>
          <p:cNvSpPr/>
          <p:nvPr/>
        </p:nvSpPr>
        <p:spPr>
          <a:xfrm>
            <a:off x="336789" y="1293295"/>
            <a:ext cx="4572000" cy="38779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const cluster=new </a:t>
            </a:r>
            <a:r>
              <a:rPr lang="en-US" sz="1200" b="1" dirty="0" err="1"/>
              <a:t>eks.Cluster</a:t>
            </a:r>
            <a:r>
              <a:rPr lang="en-US" sz="1200" b="1" dirty="0"/>
              <a:t>(this, 'cluster-two-m5-large');</a:t>
            </a:r>
          </a:p>
          <a:p>
            <a:endParaRPr lang="en-US" sz="1200" b="1" dirty="0"/>
          </a:p>
          <a:p>
            <a:r>
              <a:rPr lang="en-US" sz="1200" b="1" dirty="0"/>
              <a:t>cluster.</a:t>
            </a:r>
            <a:r>
              <a:rPr lang="en-US" sz="1200" b="1" dirty="0" err="1"/>
              <a:t>defaultCapacity</a:t>
            </a:r>
            <a:r>
              <a:rPr lang="en-US" sz="1200" b="1" dirty="0"/>
              <a:t>!.</a:t>
            </a:r>
            <a:r>
              <a:rPr lang="en-US" sz="1200" b="1" dirty="0" err="1"/>
              <a:t>scaleOnCpuUtilization</a:t>
            </a:r>
            <a:r>
              <a:rPr lang="en-US" sz="1200" b="1" dirty="0"/>
              <a:t>('up', { t	</a:t>
            </a:r>
            <a:r>
              <a:rPr lang="en-US" sz="1200" b="1" dirty="0" err="1"/>
              <a:t>argetUtilizationPercent</a:t>
            </a:r>
            <a:r>
              <a:rPr lang="en-US" sz="1200" b="1" dirty="0"/>
              <a:t>: 80 </a:t>
            </a:r>
          </a:p>
          <a:p>
            <a:r>
              <a:rPr lang="en-US" sz="1200" b="1" dirty="0"/>
              <a:t>});</a:t>
            </a:r>
          </a:p>
          <a:p>
            <a:endParaRPr lang="en-US" sz="1200" b="1" dirty="0"/>
          </a:p>
          <a:p>
            <a:r>
              <a:rPr lang="en-US" sz="1200" b="1" dirty="0" err="1"/>
              <a:t>cluster.addResource</a:t>
            </a:r>
            <a:r>
              <a:rPr lang="en-US" sz="1200" b="1" dirty="0"/>
              <a:t>('</a:t>
            </a:r>
            <a:r>
              <a:rPr lang="en-US" sz="1200" b="1" dirty="0" err="1"/>
              <a:t>mypod</a:t>
            </a:r>
            <a:r>
              <a:rPr lang="en-US" sz="1200" b="1" dirty="0"/>
              <a:t>', {</a:t>
            </a:r>
          </a:p>
          <a:p>
            <a:r>
              <a:rPr lang="en-US" sz="1200" b="1" dirty="0"/>
              <a:t>  </a:t>
            </a:r>
            <a:r>
              <a:rPr lang="en-US" sz="1200" b="1" dirty="0" err="1"/>
              <a:t>apiVersion</a:t>
            </a:r>
            <a:r>
              <a:rPr lang="en-US" sz="1200" b="1" dirty="0"/>
              <a:t>: 'v1',</a:t>
            </a:r>
          </a:p>
          <a:p>
            <a:r>
              <a:rPr lang="en-US" sz="1200" b="1" dirty="0"/>
              <a:t>  kind: 'Pod',</a:t>
            </a:r>
          </a:p>
          <a:p>
            <a:r>
              <a:rPr lang="en-US" sz="1200" b="1" dirty="0"/>
              <a:t>  metadata: { name: '</a:t>
            </a:r>
            <a:r>
              <a:rPr lang="en-US" sz="1200" b="1" dirty="0" err="1"/>
              <a:t>mypod</a:t>
            </a:r>
            <a:r>
              <a:rPr lang="en-US" sz="1200" b="1" dirty="0"/>
              <a:t>' },</a:t>
            </a:r>
          </a:p>
          <a:p>
            <a:r>
              <a:rPr lang="en-US" sz="1200" b="1" dirty="0"/>
              <a:t>  spec: {</a:t>
            </a:r>
          </a:p>
          <a:p>
            <a:r>
              <a:rPr lang="en-US" sz="1200" b="1" dirty="0"/>
              <a:t>    containers: [</a:t>
            </a:r>
          </a:p>
          <a:p>
            <a:r>
              <a:rPr lang="en-US" sz="1200" b="1" dirty="0"/>
              <a:t>      {</a:t>
            </a:r>
          </a:p>
          <a:p>
            <a:r>
              <a:rPr lang="en-US" sz="1200" b="1" dirty="0"/>
              <a:t>        name: 'hello',</a:t>
            </a:r>
          </a:p>
          <a:p>
            <a:r>
              <a:rPr lang="en-US" sz="1200" b="1" dirty="0"/>
              <a:t>        image: '</a:t>
            </a:r>
            <a:r>
              <a:rPr lang="en-US" sz="1200" b="1" dirty="0" err="1"/>
              <a:t>paulbouwer</a:t>
            </a:r>
            <a:r>
              <a:rPr lang="en-US" sz="1200" b="1" dirty="0"/>
              <a:t>/hello-kubernetes:1.5',</a:t>
            </a:r>
          </a:p>
          <a:p>
            <a:r>
              <a:rPr lang="en-US" sz="1200" b="1" dirty="0"/>
              <a:t>        ports: [ { </a:t>
            </a:r>
            <a:r>
              <a:rPr lang="en-US" sz="1200" b="1" dirty="0" err="1"/>
              <a:t>containerPort</a:t>
            </a:r>
            <a:r>
              <a:rPr lang="en-US" sz="1200" b="1" dirty="0"/>
              <a:t>: 8080 } ]</a:t>
            </a:r>
          </a:p>
          <a:p>
            <a:r>
              <a:rPr lang="en-US" sz="1200" b="1" dirty="0"/>
              <a:t>      }</a:t>
            </a:r>
          </a:p>
          <a:p>
            <a:r>
              <a:rPr lang="en-US" sz="1200" b="1" dirty="0"/>
              <a:t>    ]</a:t>
            </a:r>
          </a:p>
          <a:p>
            <a:r>
              <a:rPr lang="en-US" sz="1200" b="1" dirty="0"/>
              <a:t>  }</a:t>
            </a:r>
          </a:p>
          <a:p>
            <a:r>
              <a:rPr lang="en-US" sz="1200" b="1" dirty="0"/>
              <a:t>});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33F61-E6BC-E84A-948D-B31EA5F0D7D8}"/>
              </a:ext>
            </a:extLst>
          </p:cNvPr>
          <p:cNvSpPr/>
          <p:nvPr/>
        </p:nvSpPr>
        <p:spPr>
          <a:xfrm>
            <a:off x="336789" y="858004"/>
            <a:ext cx="72666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i="1">
                <a:solidFill>
                  <a:schemeClr val="accent1"/>
                </a:solidFill>
              </a:rPr>
              <a:t>现在你只需要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ja-JP" altLang="en-US" sz="1400" i="1">
                <a:solidFill>
                  <a:schemeClr val="accent1"/>
                </a:solidFill>
              </a:rPr>
              <a:t>三步</a:t>
            </a:r>
            <a:r>
              <a:rPr lang="zh-CN" altLang="en-US" sz="1400" i="1" dirty="0">
                <a:solidFill>
                  <a:schemeClr val="accent1"/>
                </a:solidFill>
              </a:rPr>
              <a:t>：</a:t>
            </a:r>
            <a:r>
              <a:rPr lang="en-US" altLang="zh-CN" sz="1400" i="1" dirty="0">
                <a:solidFill>
                  <a:schemeClr val="accent1"/>
                </a:solidFill>
              </a:rPr>
              <a:t>1</a:t>
            </a:r>
            <a:r>
              <a:rPr lang="zh-CN" altLang="en-US" sz="1400" i="1" dirty="0">
                <a:solidFill>
                  <a:schemeClr val="accent1"/>
                </a:solidFill>
              </a:rPr>
              <a:t>）</a:t>
            </a:r>
            <a:r>
              <a:rPr lang="ja-JP" altLang="en-US" sz="1400" i="1">
                <a:solidFill>
                  <a:schemeClr val="accent1"/>
                </a:solidFill>
              </a:rPr>
              <a:t>打开</a:t>
            </a:r>
            <a:r>
              <a:rPr lang="en-US" altLang="ja-JP" sz="1400" i="1" dirty="0" err="1">
                <a:solidFill>
                  <a:schemeClr val="accent1"/>
                </a:solidFill>
              </a:rPr>
              <a:t>W</a:t>
            </a:r>
            <a:r>
              <a:rPr lang="en-US" altLang="zh-CN" sz="1400" i="1" dirty="0" err="1">
                <a:solidFill>
                  <a:schemeClr val="accent1"/>
                </a:solidFill>
              </a:rPr>
              <a:t>ebstorm</a:t>
            </a:r>
            <a:r>
              <a:rPr lang="zh-CN" altLang="en-US" sz="1400" i="1" dirty="0">
                <a:solidFill>
                  <a:schemeClr val="accent1"/>
                </a:solidFill>
              </a:rPr>
              <a:t>  </a:t>
            </a:r>
            <a:r>
              <a:rPr lang="en-US" altLang="zh-CN" sz="1400" i="1" dirty="0">
                <a:solidFill>
                  <a:schemeClr val="accent1"/>
                </a:solidFill>
              </a:rPr>
              <a:t>2</a:t>
            </a:r>
            <a:r>
              <a:rPr lang="zh-CN" altLang="en-US" sz="1400" i="1" dirty="0">
                <a:solidFill>
                  <a:schemeClr val="accent1"/>
                </a:solidFill>
              </a:rPr>
              <a:t>）</a:t>
            </a:r>
            <a:r>
              <a:rPr lang="ja-JP" altLang="en-US" sz="1400" i="1">
                <a:solidFill>
                  <a:schemeClr val="accent1"/>
                </a:solidFill>
              </a:rPr>
              <a:t>编写一段不到</a:t>
            </a:r>
            <a:r>
              <a:rPr lang="en-US" altLang="zh-CN" sz="1400" i="1" dirty="0">
                <a:solidFill>
                  <a:schemeClr val="accent1"/>
                </a:solidFill>
              </a:rPr>
              <a:t>20</a:t>
            </a:r>
            <a:r>
              <a:rPr lang="ja-JP" altLang="en-US" sz="1400" i="1">
                <a:solidFill>
                  <a:schemeClr val="accent1"/>
                </a:solidFill>
              </a:rPr>
              <a:t>行的代码</a:t>
            </a:r>
            <a:r>
              <a:rPr lang="zh-CN" altLang="en-US" sz="1400" i="1" dirty="0">
                <a:solidFill>
                  <a:schemeClr val="accent1"/>
                </a:solidFill>
              </a:rPr>
              <a:t>  </a:t>
            </a:r>
            <a:r>
              <a:rPr lang="en-US" altLang="zh-CN" sz="1400" i="1" dirty="0">
                <a:solidFill>
                  <a:schemeClr val="accent1"/>
                </a:solidFill>
              </a:rPr>
              <a:t>3</a:t>
            </a:r>
            <a:r>
              <a:rPr lang="zh-CN" altLang="en-US" sz="1400" i="1" dirty="0">
                <a:solidFill>
                  <a:schemeClr val="accent1"/>
                </a:solidFill>
              </a:rPr>
              <a:t>）</a:t>
            </a:r>
            <a:r>
              <a:rPr lang="ja-JP" altLang="en-US" sz="1400" i="1">
                <a:solidFill>
                  <a:schemeClr val="accent1"/>
                </a:solidFill>
              </a:rPr>
              <a:t>执行</a:t>
            </a:r>
            <a:r>
              <a:rPr lang="en-US" altLang="ja-JP" sz="1400" i="1" dirty="0" err="1">
                <a:solidFill>
                  <a:schemeClr val="accent1"/>
                </a:solidFill>
              </a:rPr>
              <a:t>cdk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deploy</a:t>
            </a:r>
            <a:endParaRPr lang="en-US" altLang="ja-JP" sz="1400" i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9426C-073B-6D45-AAB2-64A74DD16BCF}"/>
              </a:ext>
            </a:extLst>
          </p:cNvPr>
          <p:cNvSpPr txBox="1"/>
          <p:nvPr/>
        </p:nvSpPr>
        <p:spPr>
          <a:xfrm>
            <a:off x="6111711" y="1832262"/>
            <a:ext cx="27815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搭建</a:t>
            </a:r>
            <a:r>
              <a:rPr lang="en-US" altLang="ja-JP" dirty="0"/>
              <a:t>Master</a:t>
            </a:r>
            <a:r>
              <a:rPr lang="ja-JP" altLang="en-US"/>
              <a:t>集群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搭建</a:t>
            </a:r>
            <a:r>
              <a:rPr lang="en-US" altLang="ja-JP" dirty="0"/>
              <a:t>Worker</a:t>
            </a:r>
            <a:r>
              <a:rPr lang="ja-JP" altLang="en-US"/>
              <a:t>集群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设置集群动态伸缩策略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编写</a:t>
            </a:r>
            <a:r>
              <a:rPr lang="en-US" altLang="ja-JP" dirty="0"/>
              <a:t>pod</a:t>
            </a:r>
            <a:r>
              <a:rPr lang="ja-JP" altLang="en-US"/>
              <a:t>的</a:t>
            </a:r>
            <a:r>
              <a:rPr lang="en-US" altLang="ja-JP" dirty="0" err="1"/>
              <a:t>yaml</a:t>
            </a:r>
            <a:r>
              <a:rPr lang="ja-JP" altLang="en-US"/>
              <a:t>文件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部署</a:t>
            </a:r>
            <a:r>
              <a:rPr lang="en-US" altLang="ja-JP" dirty="0"/>
              <a:t>pod</a:t>
            </a:r>
          </a:p>
          <a:p>
            <a:r>
              <a:rPr lang="en-US" dirty="0"/>
              <a:t>….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629C72-C8AE-2544-BDA9-B7E6C474E2B0}"/>
              </a:ext>
            </a:extLst>
          </p:cNvPr>
          <p:cNvCxnSpPr>
            <a:cxnSpLocks/>
          </p:cNvCxnSpPr>
          <p:nvPr/>
        </p:nvCxnSpPr>
        <p:spPr>
          <a:xfrm flipH="1" flipV="1">
            <a:off x="3522301" y="1443242"/>
            <a:ext cx="2679716" cy="922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787F33-8924-3B4F-983C-F6DDD86D06C7}"/>
              </a:ext>
            </a:extLst>
          </p:cNvPr>
          <p:cNvCxnSpPr>
            <a:cxnSpLocks/>
          </p:cNvCxnSpPr>
          <p:nvPr/>
        </p:nvCxnSpPr>
        <p:spPr>
          <a:xfrm flipH="1" flipV="1">
            <a:off x="2755828" y="1937874"/>
            <a:ext cx="3498574" cy="85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332300-00D0-304D-AD9B-5990986E19AF}"/>
              </a:ext>
            </a:extLst>
          </p:cNvPr>
          <p:cNvCxnSpPr>
            <a:cxnSpLocks/>
          </p:cNvCxnSpPr>
          <p:nvPr/>
        </p:nvCxnSpPr>
        <p:spPr>
          <a:xfrm flipH="1" flipV="1">
            <a:off x="2474843" y="2571750"/>
            <a:ext cx="3727174" cy="765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3367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CDK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原理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3FDF7-7A63-CA40-B67D-FB98A9CC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1" y="842040"/>
            <a:ext cx="5376607" cy="3044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7AF8D0-9E07-2248-9BEA-FD7C02F43225}"/>
              </a:ext>
            </a:extLst>
          </p:cNvPr>
          <p:cNvSpPr/>
          <p:nvPr/>
        </p:nvSpPr>
        <p:spPr>
          <a:xfrm>
            <a:off x="2176670" y="4720787"/>
            <a:ext cx="61423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https://docs.aws.amazon.com/cdk/latest/guide/home.html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BDC4D-3962-2240-8BD5-DD1C215419EA}"/>
              </a:ext>
            </a:extLst>
          </p:cNvPr>
          <p:cNvSpPr txBox="1"/>
          <p:nvPr/>
        </p:nvSpPr>
        <p:spPr>
          <a:xfrm>
            <a:off x="5713396" y="2240833"/>
            <a:ext cx="312656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Construct:</a:t>
            </a:r>
          </a:p>
          <a:p>
            <a:r>
              <a:rPr lang="en-US" sz="1600" dirty="0"/>
              <a:t>CDK</a:t>
            </a:r>
            <a:r>
              <a:rPr lang="ja-JP" altLang="en-US" sz="1600"/>
              <a:t>中的基本元素</a:t>
            </a:r>
            <a:r>
              <a:rPr lang="zh-CN" altLang="en-US" sz="1600" dirty="0"/>
              <a:t>，</a:t>
            </a:r>
            <a:r>
              <a:rPr lang="ja-JP" altLang="en-US" sz="1600">
                <a:solidFill>
                  <a:srgbClr val="FF0000"/>
                </a:solidFill>
              </a:rPr>
              <a:t>所有</a:t>
            </a:r>
            <a:r>
              <a:rPr lang="en-US" altLang="ja-JP" sz="1600" dirty="0">
                <a:solidFill>
                  <a:srgbClr val="FF0000"/>
                </a:solidFill>
              </a:rPr>
              <a:t>AWS</a:t>
            </a:r>
            <a:r>
              <a:rPr lang="ja-JP" altLang="en-US" sz="1600">
                <a:solidFill>
                  <a:srgbClr val="FF0000"/>
                </a:solidFill>
              </a:rPr>
              <a:t>的</a:t>
            </a:r>
            <a:endParaRPr lang="en-US" altLang="ja-JP" sz="1600" dirty="0">
              <a:solidFill>
                <a:srgbClr val="FF0000"/>
              </a:solidFill>
            </a:endParaRPr>
          </a:p>
          <a:p>
            <a:r>
              <a:rPr lang="ja-JP" altLang="en-US" sz="1600">
                <a:solidFill>
                  <a:srgbClr val="FF0000"/>
                </a:solidFill>
              </a:rPr>
              <a:t>资源</a:t>
            </a:r>
            <a:r>
              <a:rPr lang="ja-JP" altLang="en-US" sz="1600"/>
              <a:t>在</a:t>
            </a:r>
            <a:r>
              <a:rPr lang="en-US" altLang="ja-JP" sz="1600" dirty="0"/>
              <a:t>CDK</a:t>
            </a:r>
            <a:r>
              <a:rPr lang="ja-JP" altLang="en-US" sz="1600"/>
              <a:t>中都可由一个构造类</a:t>
            </a:r>
            <a:endParaRPr lang="en-US" altLang="ja-JP" sz="1600" dirty="0"/>
          </a:p>
          <a:p>
            <a:r>
              <a:rPr lang="zh-CN" altLang="en-US" sz="1600" dirty="0"/>
              <a:t>（</a:t>
            </a:r>
            <a:r>
              <a:rPr lang="en-US" altLang="zh-CN" sz="1600" dirty="0"/>
              <a:t>Construct</a:t>
            </a:r>
            <a:r>
              <a:rPr lang="zh-CN" altLang="en-US" sz="1600" dirty="0"/>
              <a:t>）</a:t>
            </a:r>
            <a:r>
              <a:rPr lang="ja-JP" altLang="en-US" sz="1600"/>
              <a:t>来表示</a:t>
            </a:r>
            <a:r>
              <a:rPr lang="en-US" sz="1600" dirty="0"/>
              <a:t> </a:t>
            </a:r>
          </a:p>
          <a:p>
            <a:r>
              <a:rPr lang="ja-JP" altLang="en-US" sz="1600"/>
              <a:t>更多第三方资源支持中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2A7C9-702E-9246-9D16-B6F375C7AEA3}"/>
              </a:ext>
            </a:extLst>
          </p:cNvPr>
          <p:cNvSpPr txBox="1"/>
          <p:nvPr/>
        </p:nvSpPr>
        <p:spPr>
          <a:xfrm>
            <a:off x="5713396" y="842040"/>
            <a:ext cx="26276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  <a:r>
              <a:rPr lang="zh-CN" altLang="en-US" dirty="0"/>
              <a:t>：</a:t>
            </a:r>
            <a:endParaRPr lang="en-US" altLang="ja-JP" dirty="0"/>
          </a:p>
          <a:p>
            <a:r>
              <a:rPr lang="ja-JP" altLang="en-US" sz="1600"/>
              <a:t>整个</a:t>
            </a:r>
            <a:r>
              <a:rPr lang="en-US" altLang="ja-JP" sz="1600" dirty="0"/>
              <a:t>Infrastructure</a:t>
            </a:r>
            <a:r>
              <a:rPr lang="ja-JP" altLang="en-US" sz="1600"/>
              <a:t>和应用栈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16069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EBE26-7904-254D-807C-34E5C99EF813}"/>
              </a:ext>
            </a:extLst>
          </p:cNvPr>
          <p:cNvSpPr txBox="1"/>
          <p:nvPr/>
        </p:nvSpPr>
        <p:spPr>
          <a:xfrm>
            <a:off x="872177" y="2347739"/>
            <a:ext cx="3667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600" dirty="0"/>
              <a:t>EKS</a:t>
            </a:r>
            <a:r>
              <a:rPr lang="ja-JP" altLang="en-US" sz="2600"/>
              <a:t>集群上的</a:t>
            </a:r>
            <a:r>
              <a:rPr lang="en-US" altLang="ja-JP" sz="2600" dirty="0"/>
              <a:t>CICD</a:t>
            </a:r>
            <a:r>
              <a:rPr lang="ja-JP" altLang="en-US" sz="2600"/>
              <a:t>流程</a:t>
            </a:r>
            <a:endParaRPr lang="en-US" altLang="ja-JP" sz="2600" dirty="0"/>
          </a:p>
          <a:p>
            <a:endParaRPr lang="en-US" altLang="ja-JP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AB61F9-F293-8B41-BA8A-443EDB45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78025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14612</TotalTime>
  <Words>2758</Words>
  <Application>Microsoft Office PowerPoint</Application>
  <PresentationFormat>On-screen Show (16:9)</PresentationFormat>
  <Paragraphs>802</Paragraphs>
  <Slides>63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8" baseType="lpstr">
      <vt:lpstr>Amazon Ember Regular</vt:lpstr>
      <vt:lpstr>Courier</vt:lpstr>
      <vt:lpstr>Menlo</vt:lpstr>
      <vt:lpstr>Microsoft YaHei</vt:lpstr>
      <vt:lpstr>ＭＳ Ｐゴシック</vt:lpstr>
      <vt:lpstr>黑体</vt:lpstr>
      <vt:lpstr>宋体</vt:lpstr>
      <vt:lpstr>Amazon Ember</vt:lpstr>
      <vt:lpstr>Amazon Ember Light</vt:lpstr>
      <vt:lpstr>Arial</vt:lpstr>
      <vt:lpstr>Consolas</vt:lpstr>
      <vt:lpstr>Courier New</vt:lpstr>
      <vt:lpstr>Lucida Console</vt:lpstr>
      <vt:lpstr>Segoe UI</vt:lpstr>
      <vt:lpstr>DeckTemplate-AWS</vt:lpstr>
      <vt:lpstr>PowerPoint Presentation</vt:lpstr>
      <vt:lpstr>议程</vt:lpstr>
      <vt:lpstr>PowerPoint Presentation</vt:lpstr>
      <vt:lpstr>Amazon EKS 集群和工作节点的管理</vt:lpstr>
      <vt:lpstr>Amazon EKS 集群和工作节点的管理</vt:lpstr>
      <vt:lpstr>Kubernetes皆Code</vt:lpstr>
      <vt:lpstr>如果你是一个Typescript的程序员</vt:lpstr>
      <vt:lpstr>CDK原理</vt:lpstr>
      <vt:lpstr>PowerPoint Presentation</vt:lpstr>
      <vt:lpstr>EKS上的CI&amp;CD的支持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需要哪些功能？</vt:lpstr>
      <vt:lpstr>实现方式</vt:lpstr>
      <vt:lpstr>实现方式 1: In-process SDK</vt:lpstr>
      <vt:lpstr>Spring cloud</vt:lpstr>
      <vt:lpstr>实现方式 2: Side-car proxy</vt:lpstr>
      <vt:lpstr>开源方案：Istio</vt:lpstr>
      <vt:lpstr>AWS App Mesh介绍</vt:lpstr>
      <vt:lpstr>App Mesh uses Envoy proxy</vt:lpstr>
      <vt:lpstr>App Mesh – 流量与路由管理</vt:lpstr>
      <vt:lpstr>App Mesh – 应用日志、监控和跟踪</vt:lpstr>
      <vt:lpstr>App Mesh: 与AWS服务相集成</vt:lpstr>
      <vt:lpstr>PowerPoint Presentation</vt:lpstr>
      <vt:lpstr>App Mesh 概念</vt:lpstr>
      <vt:lpstr>App Mesh 架构</vt:lpstr>
      <vt:lpstr>Virtual Node （虚拟节点）</vt:lpstr>
      <vt:lpstr>虚拟节点</vt:lpstr>
      <vt:lpstr>Virtual Service（虚拟路由器）和Route（虚拟路由）</vt:lpstr>
      <vt:lpstr>虚拟路由</vt:lpstr>
      <vt:lpstr>虚拟路由器</vt:lpstr>
      <vt:lpstr>PowerPoint Presentation</vt:lpstr>
      <vt:lpstr>PowerPoint Presentation</vt:lpstr>
      <vt:lpstr>ProductPage VirutalNode回顾 </vt:lpstr>
      <vt:lpstr>PowerPoint Presentation</vt:lpstr>
      <vt:lpstr>虚拟路由器</vt:lpstr>
      <vt:lpstr>PowerPoint Presentation</vt:lpstr>
      <vt:lpstr>所有都是Virtual Node</vt:lpstr>
      <vt:lpstr>命令行中查看结果</vt:lpstr>
      <vt:lpstr>App mesh controller和自动注入</vt:lpstr>
      <vt:lpstr>App Mesh and Kubernetes </vt:lpstr>
      <vt:lpstr>PowerPoint Presentation</vt:lpstr>
      <vt:lpstr>在微服务世界里，一切资源都是动态的 ——服务发现已经是微服务架构的必备</vt:lpstr>
      <vt:lpstr>AWS Cloud Map 基础概念</vt:lpstr>
      <vt:lpstr>服务注册</vt:lpstr>
      <vt:lpstr>以bookinfo为例</vt:lpstr>
      <vt:lpstr>AWS Cloud Map的三种模式</vt:lpstr>
      <vt:lpstr>命名空间类型：DNS发现模式(Public or Private) 利用Route 53服务实现DNS解析</vt:lpstr>
      <vt:lpstr>命名空间类型：API发现模式</vt:lpstr>
      <vt:lpstr>基于属性的服务发现</vt:lpstr>
      <vt:lpstr>基于属性的服务发现</vt:lpstr>
      <vt:lpstr>How to use service discovery?</vt:lpstr>
      <vt:lpstr>通过代码实现服务发现，示例：Spring Cloud &amp; Eureka: </vt:lpstr>
      <vt:lpstr>通过aws CLI / Cloud Map API 调用实现服务解析</vt:lpstr>
      <vt:lpstr>利用自定义属性实现服务的注册与发现</vt:lpstr>
      <vt:lpstr>利用DNS进行服务名称解析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Wang, Chen</cp:lastModifiedBy>
  <cp:revision>116</cp:revision>
  <dcterms:created xsi:type="dcterms:W3CDTF">2016-06-17T18:22:10Z</dcterms:created>
  <dcterms:modified xsi:type="dcterms:W3CDTF">2019-08-20T06:13:39Z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